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4"/>
  </p:notesMasterIdLst>
  <p:sldIdLst>
    <p:sldId id="303" r:id="rId2"/>
    <p:sldId id="304" r:id="rId3"/>
    <p:sldId id="337" r:id="rId4"/>
    <p:sldId id="476" r:id="rId5"/>
    <p:sldId id="464" r:id="rId6"/>
    <p:sldId id="474" r:id="rId7"/>
    <p:sldId id="465" r:id="rId8"/>
    <p:sldId id="467" r:id="rId9"/>
    <p:sldId id="472" r:id="rId10"/>
    <p:sldId id="468" r:id="rId11"/>
    <p:sldId id="469" r:id="rId12"/>
    <p:sldId id="470" r:id="rId13"/>
    <p:sldId id="479" r:id="rId14"/>
    <p:sldId id="480" r:id="rId15"/>
    <p:sldId id="481" r:id="rId16"/>
    <p:sldId id="482" r:id="rId17"/>
    <p:sldId id="483" r:id="rId18"/>
    <p:sldId id="484" r:id="rId19"/>
    <p:sldId id="477" r:id="rId20"/>
    <p:sldId id="475" r:id="rId21"/>
    <p:sldId id="471" r:id="rId22"/>
    <p:sldId id="473"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282"/>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FCD39-89C8-459F-9572-D762C00C9F8B}" v="1" dt="2019-10-25T16:36:10.45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7861" autoAdjust="0"/>
  </p:normalViewPr>
  <p:slideViewPr>
    <p:cSldViewPr snapToGrid="0">
      <p:cViewPr varScale="1">
        <p:scale>
          <a:sx n="98" d="100"/>
          <a:sy n="98" d="100"/>
        </p:scale>
        <p:origin x="12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it-IT" dirty="0"/>
              <a:t>Quota per tipo di investitore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it-IT"/>
        </a:p>
      </c:txPr>
    </c:title>
    <c:autoTitleDeleted val="0"/>
    <c:plotArea>
      <c:layout/>
      <c:barChart>
        <c:barDir val="bar"/>
        <c:grouping val="clustered"/>
        <c:varyColors val="0"/>
        <c:ser>
          <c:idx val="0"/>
          <c:order val="0"/>
          <c:tx>
            <c:strRef>
              <c:f>Foglio1!$G$20</c:f>
              <c:strCache>
                <c:ptCount val="1"/>
                <c:pt idx="0">
                  <c:v>Investitori al dettaglio</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numRef>
              <c:f>Foglio1!$H$19:$I$19</c:f>
              <c:numCache>
                <c:formatCode>General</c:formatCode>
                <c:ptCount val="2"/>
                <c:pt idx="0">
                  <c:v>2016</c:v>
                </c:pt>
                <c:pt idx="1">
                  <c:v>2018</c:v>
                </c:pt>
              </c:numCache>
            </c:numRef>
          </c:cat>
          <c:val>
            <c:numRef>
              <c:f>Foglio1!$H$20:$I$20</c:f>
              <c:numCache>
                <c:formatCode>General</c:formatCode>
                <c:ptCount val="2"/>
                <c:pt idx="0">
                  <c:v>20</c:v>
                </c:pt>
                <c:pt idx="1">
                  <c:v>25</c:v>
                </c:pt>
              </c:numCache>
            </c:numRef>
          </c:val>
          <c:extLst>
            <c:ext xmlns:c16="http://schemas.microsoft.com/office/drawing/2014/chart" uri="{C3380CC4-5D6E-409C-BE32-E72D297353CC}">
              <c16:uniqueId val="{00000000-1F3C-4A36-8A81-D70CBBC7A728}"/>
            </c:ext>
          </c:extLst>
        </c:ser>
        <c:ser>
          <c:idx val="1"/>
          <c:order val="1"/>
          <c:tx>
            <c:strRef>
              <c:f>Foglio1!$G$21</c:f>
              <c:strCache>
                <c:ptCount val="1"/>
                <c:pt idx="0">
                  <c:v>Investitori istituzionali</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numRef>
              <c:f>Foglio1!$H$19:$I$19</c:f>
              <c:numCache>
                <c:formatCode>General</c:formatCode>
                <c:ptCount val="2"/>
                <c:pt idx="0">
                  <c:v>2016</c:v>
                </c:pt>
                <c:pt idx="1">
                  <c:v>2018</c:v>
                </c:pt>
              </c:numCache>
            </c:numRef>
          </c:cat>
          <c:val>
            <c:numRef>
              <c:f>Foglio1!$H$21:$I$21</c:f>
              <c:numCache>
                <c:formatCode>General</c:formatCode>
                <c:ptCount val="2"/>
                <c:pt idx="0">
                  <c:v>80</c:v>
                </c:pt>
                <c:pt idx="1">
                  <c:v>75</c:v>
                </c:pt>
              </c:numCache>
            </c:numRef>
          </c:val>
          <c:extLst>
            <c:ext xmlns:c16="http://schemas.microsoft.com/office/drawing/2014/chart" uri="{C3380CC4-5D6E-409C-BE32-E72D297353CC}">
              <c16:uniqueId val="{00000001-1F3C-4A36-8A81-D70CBBC7A728}"/>
            </c:ext>
          </c:extLst>
        </c:ser>
        <c:dLbls>
          <c:showLegendKey val="0"/>
          <c:showVal val="0"/>
          <c:showCatName val="0"/>
          <c:showSerName val="0"/>
          <c:showPercent val="0"/>
          <c:showBubbleSize val="0"/>
        </c:dLbls>
        <c:gapWidth val="150"/>
        <c:axId val="392894312"/>
        <c:axId val="392887752"/>
      </c:barChart>
      <c:catAx>
        <c:axId val="392894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crossAx val="392887752"/>
        <c:crosses val="autoZero"/>
        <c:auto val="1"/>
        <c:lblAlgn val="ctr"/>
        <c:lblOffset val="100"/>
        <c:noMultiLvlLbl val="0"/>
      </c:catAx>
      <c:valAx>
        <c:axId val="39288775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crossAx val="392894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legend>
    <c:plotVisOnly val="1"/>
    <c:dispBlanksAs val="gap"/>
    <c:showDLblsOverMax val="0"/>
  </c:chart>
  <c:spPr>
    <a:noFill/>
    <a:ln>
      <a:solidFill>
        <a:schemeClr val="tx2"/>
      </a:solid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it-IT"/>
              <a:t>Investimenti sostenibili: totali e in % degli AUM (2018)</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Foglio1!$D$3</c:f>
              <c:strCache>
                <c:ptCount val="1"/>
                <c:pt idx="0">
                  <c:v>Toale (USD)</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Foglio1!$C$4:$C$8</c:f>
              <c:strCache>
                <c:ptCount val="5"/>
                <c:pt idx="0">
                  <c:v>Europa</c:v>
                </c:pt>
                <c:pt idx="1">
                  <c:v>Stati Uniti</c:v>
                </c:pt>
                <c:pt idx="2">
                  <c:v>Giappone</c:v>
                </c:pt>
                <c:pt idx="3">
                  <c:v>Canada</c:v>
                </c:pt>
                <c:pt idx="4">
                  <c:v>Australia e Nuova Zelanda</c:v>
                </c:pt>
              </c:strCache>
            </c:strRef>
          </c:cat>
          <c:val>
            <c:numRef>
              <c:f>Foglio1!$D$4:$D$8</c:f>
              <c:numCache>
                <c:formatCode>General</c:formatCode>
                <c:ptCount val="5"/>
                <c:pt idx="0">
                  <c:v>14075</c:v>
                </c:pt>
                <c:pt idx="1">
                  <c:v>11995</c:v>
                </c:pt>
                <c:pt idx="2">
                  <c:v>2180</c:v>
                </c:pt>
                <c:pt idx="3">
                  <c:v>1699</c:v>
                </c:pt>
                <c:pt idx="4">
                  <c:v>734</c:v>
                </c:pt>
              </c:numCache>
            </c:numRef>
          </c:val>
          <c:extLst>
            <c:ext xmlns:c16="http://schemas.microsoft.com/office/drawing/2014/chart" uri="{C3380CC4-5D6E-409C-BE32-E72D297353CC}">
              <c16:uniqueId val="{00000000-A6BD-4F7B-B64C-90C29BEC2A97}"/>
            </c:ext>
          </c:extLst>
        </c:ser>
        <c:dLbls>
          <c:showLegendKey val="0"/>
          <c:showVal val="0"/>
          <c:showCatName val="0"/>
          <c:showSerName val="0"/>
          <c:showPercent val="0"/>
          <c:showBubbleSize val="0"/>
        </c:dLbls>
        <c:gapWidth val="219"/>
        <c:overlap val="-27"/>
        <c:axId val="712080400"/>
        <c:axId val="712072856"/>
      </c:barChart>
      <c:lineChart>
        <c:grouping val="standard"/>
        <c:varyColors val="0"/>
        <c:ser>
          <c:idx val="1"/>
          <c:order val="1"/>
          <c:tx>
            <c:strRef>
              <c:f>Foglio1!$E$3</c:f>
              <c:strCache>
                <c:ptCount val="1"/>
                <c:pt idx="0">
                  <c:v>% degli AUM</c:v>
                </c:pt>
              </c:strCache>
            </c:strRef>
          </c:tx>
          <c:spPr>
            <a:ln w="15875" cap="rnd">
              <a:solidFill>
                <a:schemeClr val="accent2"/>
              </a:solidFill>
              <a:round/>
            </a:ln>
            <a:effectLst>
              <a:outerShdw blurRad="40000" dist="20000" dir="5400000" rotWithShape="0">
                <a:srgbClr val="000000">
                  <a:alpha val="38000"/>
                </a:srgbClr>
              </a:outerShdw>
            </a:effectLst>
          </c:spPr>
          <c:marker>
            <c:symbol val="none"/>
          </c:marker>
          <c:cat>
            <c:strRef>
              <c:f>Foglio1!$C$4:$C$8</c:f>
              <c:strCache>
                <c:ptCount val="5"/>
                <c:pt idx="0">
                  <c:v>Europa</c:v>
                </c:pt>
                <c:pt idx="1">
                  <c:v>Stati Uniti</c:v>
                </c:pt>
                <c:pt idx="2">
                  <c:v>Giappone</c:v>
                </c:pt>
                <c:pt idx="3">
                  <c:v>Canada</c:v>
                </c:pt>
                <c:pt idx="4">
                  <c:v>Australia e Nuova Zelanda</c:v>
                </c:pt>
              </c:strCache>
            </c:strRef>
          </c:cat>
          <c:val>
            <c:numRef>
              <c:f>Foglio1!$E$4:$E$8</c:f>
              <c:numCache>
                <c:formatCode>0.00%</c:formatCode>
                <c:ptCount val="5"/>
                <c:pt idx="0">
                  <c:v>0.48799999999999999</c:v>
                </c:pt>
                <c:pt idx="1">
                  <c:v>0.25700000000000001</c:v>
                </c:pt>
                <c:pt idx="2">
                  <c:v>0.183</c:v>
                </c:pt>
                <c:pt idx="3">
                  <c:v>0.50600000000000001</c:v>
                </c:pt>
                <c:pt idx="4">
                  <c:v>0.63200000000000001</c:v>
                </c:pt>
              </c:numCache>
            </c:numRef>
          </c:val>
          <c:smooth val="0"/>
          <c:extLst>
            <c:ext xmlns:c16="http://schemas.microsoft.com/office/drawing/2014/chart" uri="{C3380CC4-5D6E-409C-BE32-E72D297353CC}">
              <c16:uniqueId val="{00000001-A6BD-4F7B-B64C-90C29BEC2A97}"/>
            </c:ext>
          </c:extLst>
        </c:ser>
        <c:dLbls>
          <c:showLegendKey val="0"/>
          <c:showVal val="0"/>
          <c:showCatName val="0"/>
          <c:showSerName val="0"/>
          <c:showPercent val="0"/>
          <c:showBubbleSize val="0"/>
        </c:dLbls>
        <c:marker val="1"/>
        <c:smooth val="0"/>
        <c:axId val="712065968"/>
        <c:axId val="712091880"/>
      </c:lineChart>
      <c:catAx>
        <c:axId val="71208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crossAx val="712072856"/>
        <c:crosses val="autoZero"/>
        <c:auto val="1"/>
        <c:lblAlgn val="ctr"/>
        <c:lblOffset val="100"/>
        <c:noMultiLvlLbl val="0"/>
      </c:catAx>
      <c:valAx>
        <c:axId val="712072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crossAx val="712080400"/>
        <c:crosses val="autoZero"/>
        <c:crossBetween val="between"/>
      </c:valAx>
      <c:valAx>
        <c:axId val="712091880"/>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crossAx val="712065968"/>
        <c:crosses val="max"/>
        <c:crossBetween val="between"/>
      </c:valAx>
      <c:catAx>
        <c:axId val="712065968"/>
        <c:scaling>
          <c:orientation val="minMax"/>
        </c:scaling>
        <c:delete val="1"/>
        <c:axPos val="b"/>
        <c:numFmt formatCode="General" sourceLinked="1"/>
        <c:majorTickMark val="none"/>
        <c:minorTickMark val="none"/>
        <c:tickLblPos val="nextTo"/>
        <c:crossAx val="7120918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legend>
    <c:plotVisOnly val="1"/>
    <c:dispBlanksAs val="gap"/>
    <c:showDLblsOverMax val="0"/>
  </c:chart>
  <c:spPr>
    <a:noFill/>
    <a:ln>
      <a:solidFill>
        <a:schemeClr val="tx2"/>
      </a:solid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it-IT" dirty="0"/>
              <a:t>Top-10: fondi sostenibili per patrimonio e per Paese (06/19)</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Foglio1!$C$3</c:f>
              <c:strCache>
                <c:ptCount val="1"/>
                <c:pt idx="0">
                  <c:v>Patrimonio (06/19)</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Foglio1!$B$4:$B$13</c:f>
              <c:strCache>
                <c:ptCount val="10"/>
                <c:pt idx="0">
                  <c:v>Norvegia</c:v>
                </c:pt>
                <c:pt idx="1">
                  <c:v>Francia</c:v>
                </c:pt>
                <c:pt idx="2">
                  <c:v>Olanda</c:v>
                </c:pt>
                <c:pt idx="3">
                  <c:v>Francia</c:v>
                </c:pt>
                <c:pt idx="4">
                  <c:v>Svezia</c:v>
                </c:pt>
                <c:pt idx="5">
                  <c:v>Svezia</c:v>
                </c:pt>
                <c:pt idx="6">
                  <c:v>Finlandia</c:v>
                </c:pt>
                <c:pt idx="7">
                  <c:v>Norvegia</c:v>
                </c:pt>
                <c:pt idx="8">
                  <c:v>Stati Uniti</c:v>
                </c:pt>
                <c:pt idx="9">
                  <c:v>Lussemburgo</c:v>
                </c:pt>
              </c:strCache>
            </c:strRef>
          </c:cat>
          <c:val>
            <c:numRef>
              <c:f>Foglio1!$C$4:$C$13</c:f>
              <c:numCache>
                <c:formatCode>General</c:formatCode>
                <c:ptCount val="10"/>
                <c:pt idx="0">
                  <c:v>33314</c:v>
                </c:pt>
                <c:pt idx="1">
                  <c:v>30936</c:v>
                </c:pt>
                <c:pt idx="2">
                  <c:v>29964</c:v>
                </c:pt>
                <c:pt idx="3">
                  <c:v>29192</c:v>
                </c:pt>
                <c:pt idx="4">
                  <c:v>28308</c:v>
                </c:pt>
                <c:pt idx="5">
                  <c:v>24924</c:v>
                </c:pt>
                <c:pt idx="6">
                  <c:v>23105</c:v>
                </c:pt>
                <c:pt idx="7">
                  <c:v>19122</c:v>
                </c:pt>
                <c:pt idx="8">
                  <c:v>18798</c:v>
                </c:pt>
                <c:pt idx="9">
                  <c:v>15521</c:v>
                </c:pt>
              </c:numCache>
            </c:numRef>
          </c:val>
          <c:extLst>
            <c:ext xmlns:c16="http://schemas.microsoft.com/office/drawing/2014/chart" uri="{C3380CC4-5D6E-409C-BE32-E72D297353CC}">
              <c16:uniqueId val="{00000000-5158-40AC-BE33-C9A856565239}"/>
            </c:ext>
          </c:extLst>
        </c:ser>
        <c:dLbls>
          <c:showLegendKey val="0"/>
          <c:showVal val="0"/>
          <c:showCatName val="0"/>
          <c:showSerName val="0"/>
          <c:showPercent val="0"/>
          <c:showBubbleSize val="0"/>
        </c:dLbls>
        <c:gapWidth val="100"/>
        <c:overlap val="-24"/>
        <c:axId val="706391264"/>
        <c:axId val="706386016"/>
      </c:barChart>
      <c:catAx>
        <c:axId val="70639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crossAx val="706386016"/>
        <c:crosses val="autoZero"/>
        <c:auto val="1"/>
        <c:lblAlgn val="ctr"/>
        <c:lblOffset val="100"/>
        <c:noMultiLvlLbl val="0"/>
      </c:catAx>
      <c:valAx>
        <c:axId val="70638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crossAx val="706391264"/>
        <c:crosses val="autoZero"/>
        <c:crossBetween val="between"/>
        <c:dispUnits>
          <c:builtInUnit val="thousands"/>
          <c:dispUnitsLbl>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it-IT" dirty="0"/>
                    <a:t>MILIARDI €</a:t>
                  </a:r>
                </a:p>
              </c:rich>
            </c:tx>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it-IT"/>
              </a:p>
            </c:txPr>
          </c:dispUnitsLbl>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2"/>
      </a:solid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058A4-83A3-45DD-BB56-B1D54AA741FF}" type="datetimeFigureOut">
              <a:rPr lang="it-IT" smtClean="0"/>
              <a:t>30/10/2019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6D133-ED51-4B19-8FB1-58B6F71E6C30}" type="slidenum">
              <a:rPr lang="it-IT" smtClean="0"/>
              <a:t>‹N›</a:t>
            </a:fld>
            <a:endParaRPr lang="it-IT"/>
          </a:p>
        </p:txBody>
      </p:sp>
    </p:spTree>
    <p:extLst>
      <p:ext uri="{BB962C8B-B14F-4D97-AF65-F5344CB8AC3E}">
        <p14:creationId xmlns:p14="http://schemas.microsoft.com/office/powerpoint/2010/main" val="225377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FontTx/>
              <a:buNone/>
            </a:pPr>
            <a:r>
              <a:rPr lang="it-IT" dirty="0"/>
              <a:t>Nel primo lucido è possibile inserire loghi aggiuntivi delle istituzioni ospitanti, luogo e data, persone coinvolte.</a:t>
            </a:r>
          </a:p>
          <a:p>
            <a:pPr marL="0" indent="0" algn="just">
              <a:buFontTx/>
              <a:buNone/>
            </a:pPr>
            <a:r>
              <a:rPr lang="it-IT" dirty="0"/>
              <a:t>Il materiale è integrabile/modificabile a piacimento, per quanto riguarda i contenuti. </a:t>
            </a:r>
          </a:p>
          <a:p>
            <a:pPr marL="0" indent="0" algn="just">
              <a:buFontTx/>
              <a:buNone/>
            </a:pPr>
            <a:r>
              <a:rPr lang="it-IT" dirty="0"/>
              <a:t>Hanno contribuito Alfonso Del Giudice, Alberto Dreassi, Sabrina Leo, Andrea Landi, Caterina Lucarelli, Sabrina Severini, Barbara Petracci</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629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Obiettivo: introdurre alla differenziazione esistente nell’approccio al tema. Con un primo esempio storico (boicottaggio del Sudafrica per l’apartheid), un secondo esempio all’altro estremo delle possibilità (frutto del lavoro di un consorzio di agenzie per le adozioni, CVAA), e un terzo intermedio molto vicino a noi nel tempo e nello spazio.</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233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Qui si presenta una lista di suggerimenti per chi volesse avvicinarsi, con i propri investimenti, a questo tema. </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989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Qualche dato per inquadrare la dimensione del fenomeno, che è tutt’altro che marginale. Da un lato i volumi in termini assoluti o in % del totale degli asset under management, dall’altro la ripartizione fra tipi di investitori con il rapido aumento della quota di quelli al dettaglio. Infine un’indicazione, utile al grande pubblico, per inquadrare la misura totale degli attivi sostenibili rappresentati nel primo grafico, che superano i 30 </a:t>
            </a:r>
            <a:r>
              <a:rPr lang="it-IT" dirty="0" err="1"/>
              <a:t>trn</a:t>
            </a:r>
            <a:r>
              <a:rPr lang="it-IT" dirty="0"/>
              <a:t> USD. A seconda del pubblico, può essere interessante rappresentare i 30 trilioni in questo modo: convertiti in banconote da 100 dollari, messe una sopra l’altra, copriremmo la distanza Roma-</a:t>
            </a:r>
            <a:r>
              <a:rPr lang="it-IT" dirty="0" err="1"/>
              <a:t>NewYork</a:t>
            </a:r>
            <a:r>
              <a:rPr lang="it-IT" dirty="0"/>
              <a:t> per 5 volte.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682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Qualche dato per inquadrare la dimensione del fenomeno, che è tutt’altro che marginale. Da un lato i volumi in termini assoluti o in % del totale degli asset under management, dall’altro la ripartizione fra tipi di investitori con il rapido aumento della quota di quelli al dettaglio. Infine un’indicazione, utile al grande pubblico, per inquadrare la misura totale degli attivi sostenibili rappresentati nel primo grafico, che superano i 30 </a:t>
            </a:r>
            <a:r>
              <a:rPr lang="it-IT" dirty="0" err="1"/>
              <a:t>trn</a:t>
            </a:r>
            <a:r>
              <a:rPr lang="it-IT" dirty="0"/>
              <a:t> USD. A seconda del pubblico, può essere interessante rappresentare i 30 trilioni in questo modo: convertiti in banconote da 100 dollari, messe una sopra l’altra, copriremmo la distanza Roma-</a:t>
            </a:r>
            <a:r>
              <a:rPr lang="it-IT" dirty="0" err="1"/>
              <a:t>NewYork</a:t>
            </a:r>
            <a:r>
              <a:rPr lang="it-IT" dirty="0"/>
              <a:t> per 5 volte.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462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Qualche dato per inquadrare la dimensione del fenomeno, che è tutt’altro che marginale. Da un lato i volumi in termini assoluti o in % del totale degli asset under management, dall’altro la ripartizione fra tipi di investitori con il rapido aumento della quota di quelli al dettaglio. Infine un’indicazione, utile al grande pubblico, per inquadrare la misura totale degli attivi sostenibili rappresentati nel primo grafico, che superano i 30 </a:t>
            </a:r>
            <a:r>
              <a:rPr lang="it-IT" dirty="0" err="1"/>
              <a:t>trn</a:t>
            </a:r>
            <a:r>
              <a:rPr lang="it-IT" dirty="0"/>
              <a:t> USD. A seconda del pubblico, può essere interessante rappresentare i 30 trilioni in questo modo: convertiti in banconote da 100 dollari, messe una sopra l’altra, copriremmo la distanza Roma-</a:t>
            </a:r>
            <a:r>
              <a:rPr lang="it-IT" dirty="0" err="1"/>
              <a:t>NewYork</a:t>
            </a:r>
            <a:r>
              <a:rPr lang="it-IT" dirty="0"/>
              <a:t> per 5 volte.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35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Qualche dato per inquadrare la dimensione del fenomeno, che è tutt’altro che marginale. Da un lato i volumi in termini assoluti o in % del totale degli asset under management, dall’altro la ripartizione fra tipi di investitori con il rapido aumento della quota di quelli al dettaglio. Infine un’indicazione, utile al grande pubblico, per inquadrare la misura totale degli attivi sostenibili rappresentati nel primo grafico, che superano i 30 </a:t>
            </a:r>
            <a:r>
              <a:rPr lang="it-IT" dirty="0" err="1"/>
              <a:t>trn</a:t>
            </a:r>
            <a:r>
              <a:rPr lang="it-IT" dirty="0"/>
              <a:t> USD. A seconda del pubblico, può essere interessante rappresentare i 30 trilioni in questo modo: convertiti in banconote da 100 dollari, messe una sopra l’altra, copriremmo la distanza Roma-</a:t>
            </a:r>
            <a:r>
              <a:rPr lang="it-IT" dirty="0" err="1"/>
              <a:t>NewYork</a:t>
            </a:r>
            <a:r>
              <a:rPr lang="it-IT" dirty="0"/>
              <a:t> per 5 volte.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3283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Qualche dato per inquadrare la dimensione del fenomeno, che è tutt’altro che marginale. Da un lato i volumi in termini assoluti o in % del totale degli asset under management, dall’altro la ripartizione fra tipi di investitori con il rapido aumento della quota di quelli al dettaglio. Infine un’indicazione, utile al grande pubblico, per inquadrare la misura totale degli attivi sostenibili rappresentati nel primo grafico, che superano i 30 </a:t>
            </a:r>
            <a:r>
              <a:rPr lang="it-IT" dirty="0" err="1"/>
              <a:t>trn</a:t>
            </a:r>
            <a:r>
              <a:rPr lang="it-IT" dirty="0"/>
              <a:t> USD. A seconda del pubblico, può essere interessante rappresentare i 30 trilioni in questo modo: convertiti in banconote da 100 dollari, messe una sopra l’altra, copriremmo la distanza Roma-</a:t>
            </a:r>
            <a:r>
              <a:rPr lang="it-IT" dirty="0" err="1"/>
              <a:t>NewYork</a:t>
            </a:r>
            <a:r>
              <a:rPr lang="it-IT" dirty="0"/>
              <a:t> per 5 volte.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199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Qualche dato per inquadrare la dimensione del fenomeno, che è tutt’altro che marginale. Da un lato i volumi in termini assoluti o in % del totale degli asset under management, dall’altro la ripartizione fra tipi di investitori con il rapido aumento della quota di quelli al dettaglio. Infine un’indicazione, utile al grande pubblico, per inquadrare la misura totale degli attivi sostenibili rappresentati nel primo grafico, che superano i 30 </a:t>
            </a:r>
            <a:r>
              <a:rPr lang="it-IT" dirty="0" err="1"/>
              <a:t>trn</a:t>
            </a:r>
            <a:r>
              <a:rPr lang="it-IT" dirty="0"/>
              <a:t> USD. A seconda del pubblico, può essere interessante rappresentare i 30 trilioni in questo modo: convertiti in banconote da 100 dollari, messe una sopra l’altra, copriremmo la distanza Roma-</a:t>
            </a:r>
            <a:r>
              <a:rPr lang="it-IT" dirty="0" err="1"/>
              <a:t>NewYork</a:t>
            </a:r>
            <a:r>
              <a:rPr lang="it-IT" dirty="0"/>
              <a:t> per 5 volte.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1423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Qualche dato per inquadrare la dimensione del fenomeno, che è tutt’altro che marginale. Da un lato i volumi in termini assoluti o in % del totale degli asset under management, dall’altro la ripartizione fra tipi di investitori con il rapido aumento della quota di quelli al dettaglio. Infine un’indicazione, utile al grande pubblico, per inquadrare la misura totale degli attivi sostenibili rappresentati nel primo grafico, che superano i 30 </a:t>
            </a:r>
            <a:r>
              <a:rPr lang="it-IT" dirty="0" err="1"/>
              <a:t>trn</a:t>
            </a:r>
            <a:r>
              <a:rPr lang="it-IT" dirty="0"/>
              <a:t> USD. A seconda del pubblico, può essere interessante rappresentare i 30 trilioni in questo modo: convertiti in banconote da 100 dollari, messe una sopra l’altra, copriremmo la distanza Roma-</a:t>
            </a:r>
            <a:r>
              <a:rPr lang="it-IT" dirty="0" err="1"/>
              <a:t>NewYork</a:t>
            </a:r>
            <a:r>
              <a:rPr lang="it-IT" dirty="0"/>
              <a:t> per 5 volte.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6965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Questo lucido presenta una curiosità, che può essere utile ad alcune tipologie di uditori perché fa riferimento a persone «della finanza». Con ragazzi e ragazze si può provare a chiedere se riconoscono la persona dalla foto o hanno mai sentito il suo nome. Poi chiedere se hanno mai sentito parlare di </a:t>
            </a:r>
            <a:r>
              <a:rPr lang="it-IT" dirty="0" err="1"/>
              <a:t>BlackRock</a:t>
            </a:r>
            <a:r>
              <a:rPr lang="it-IT" dirty="0"/>
              <a:t> e se riescono ad immaginarne il peso. Per poi passare alla citazione e alle sue implicazioni.</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46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I contenuti partono da qualche spunto terminologico, per poi passare al tema della misurazione della sostenibilità, e infine affronta il tema sia dal punto di vista delle imprese, sia da quello della finanza, prima di concludere con un breve riassunto dei principali spunti offerti.</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956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Qui si vuole sottolineare, tramite la localizzazione dei più grandi fondi «sostenibili», il ruolo svolto dall’Europa su questo fronte.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6121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Come conclusioni, tirando le fila dei contenuti precedenti, si rimarca la centralità del ruolo dei cittadini che, come consumatori, possono orientare le imprese a produrre in modo sostenibile o, come risparmiatori, possono promuovere forme sostenibili di investimento. Le imprese, d’altro canto, sono chiamate a rispondere all’aumento di sensibilità al tema della sostenibilità ma sono anche sempre più consapevoli che questo contribuisce ad avere processi produttivi e governo aziendale di qualità, con effetti positivi sul valore d’impresa. Nei confronti dei finanziatori e dei consumatori, le imprese sono chiamate ad una maggiore trasparenza sulla sostenibilità di quanto fanno. La finanza, infine, deve rispondere alla richiesta dei risparmiatori, ma può anche promuovere le imprese più coerenti con essa quando dà risposta ai loro fabbisogni finanziari. </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524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FontTx/>
              <a:buNone/>
            </a:pP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20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L’idea del lucido è di cominciare affrontando due pregiudizi troppo diffusi che creano confusione: da un lato che finanza e filantropia siano incompatibili (e dove si colloca la finanza sostenibile), dall’altro che la finanza sostenibile sia un lusso lodevole ma con scarsi ritorni in termini di remunerazione, mentre la finanza si preoccupi sempre e solo di remunerazione.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907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Una possibile definizione. La suddivisione in elenco puntato della definizione può servire a spendere qualche parola sulle implicazioni e sul significato delle singole componenti, ad esempio: non significa non creare valore per l’investitore ma estenderlo alla società, è parte di una strategia – potenzialmente anche complessa – non la semplice verifica della presenza di un «bollino di qualità», guarda al futuro anche lontano e si manifesta quando dobbiamo valutare e scegliere con quali imprese/istituzioni desideriamo entrare in contatto, non rinuncia all’analisi economico-finanziaria ma la completa con quella ambientale, sociale, di governance.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315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Il lucido sfrutta il problema della misurabilità per spiegare il concetto di indicatori ESG. </a:t>
            </a:r>
          </a:p>
          <a:p>
            <a:pPr algn="just"/>
            <a:r>
              <a:rPr lang="it-IT" dirty="0"/>
              <a:t>Il problema della misurazione degli effetti totali dell’investimento sostenibile è cruciale, e ad oggi siamo in grado di dare una risposta solo parziale: le emissioni possiamo misurarle, sappiamo che c’è una relazione fra deforestazione/monocolture/allevamento intensivo ma circoscriverla non è facile, altre relazioni sono così complesse da sfuggirci. Tuttavia abbiamo una prima serie di indicatori (ESG) che ci possono indirizzare. Per quanto rappresentino </a:t>
            </a:r>
            <a:r>
              <a:rPr lang="it-IT" sz="1200" kern="1200" dirty="0">
                <a:solidFill>
                  <a:schemeClr val="tx1"/>
                </a:solidFill>
                <a:effectLst/>
                <a:latin typeface="+mn-lt"/>
                <a:ea typeface="+mn-ea"/>
                <a:cs typeface="+mn-cs"/>
              </a:rPr>
              <a:t>le dimensioni che è necessario considerare e non specifichino livelli numerici precisi o predeterminati.</a:t>
            </a:r>
          </a:p>
          <a:p>
            <a:pPr algn="just"/>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757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Un esempio sugli indicatori ESG: Banca d’Italia ha completato nel corso del 2019 una ricomposizione del proprio portafoglio azionario della zona Euro in ottica ESG (maggio 2019)</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95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La dimensione delle imprese: il significato di CSR e quale ruolo svolge all’interno dei processi decisionali</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00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Obiettivo del lucido è sottolineare che c’è molta ricerca scientifica sul tema che corrobora le aspettative positive sul fenomeno da una molteplicità di punti di vista.</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315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Obiettivo del lucido è introdurre la dimensione normativa/internazionale e la declinazione che ne ha dato l’UN (non vincolante). Poi, i cerchi indicano i tre obiettivi più spesso (verde) e meno spesso (in rosso) scelti dalle 76 maggiori imprese globali censite da OXFAM nel 2018. E’ possibile interagire con l’aula prima di rivelare quest’ultimo risultato chiedendo un’opinione sugli obiettivi che si pensano essere o meno prioritari.</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6F9ED-4408-4274-85AC-7430B9219C4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6034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4F2BC33-1377-472C-897B-F937DA52E4C4}" type="datetime1">
              <a:rPr lang="it-IT" smtClean="0"/>
              <a:pPr/>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pic>
        <p:nvPicPr>
          <p:cNvPr id="10" name="Immagine 9" descr="C:\Users\utente\Desktop\LogoADEIMF2018_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48403" y="136523"/>
            <a:ext cx="2481692" cy="13890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9854" y="174224"/>
            <a:ext cx="1254277" cy="123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DFB3983B-7B9F-4A85-A0AE-91DFC1B78F26}"/>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182809" y="136523"/>
            <a:ext cx="1236324" cy="1546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ese Edufin 2019">
            <a:extLst>
              <a:ext uri="{FF2B5EF4-FFF2-40B4-BE49-F238E27FC236}">
                <a16:creationId xmlns:a16="http://schemas.microsoft.com/office/drawing/2014/main" id="{59B84E0C-D766-4091-AA2B-DF9038B8BF63}"/>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804532" y="324775"/>
            <a:ext cx="3297334" cy="96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5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652934"/>
          </a:xfrm>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4" name="Immagine 13" descr="C:\Users\utente\Desktop\LogoADEIMF2018_3.jpg">
            <a:extLst>
              <a:ext uri="{FF2B5EF4-FFF2-40B4-BE49-F238E27FC236}">
                <a16:creationId xmlns:a16="http://schemas.microsoft.com/office/drawing/2014/main" id="{52E66021-D52A-41D0-A799-C90136FC94F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1420" y="6222186"/>
            <a:ext cx="1081143" cy="6051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A2312CE1-B5F6-42A9-AC6B-7691AC9F228E}"/>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940078" y="6259599"/>
            <a:ext cx="507652" cy="5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extLst>
              <a:ext uri="{FF2B5EF4-FFF2-40B4-BE49-F238E27FC236}">
                <a16:creationId xmlns:a16="http://schemas.microsoft.com/office/drawing/2014/main" id="{875411DD-2D72-4845-8388-B4582583E8DE}"/>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132605" y="6259599"/>
            <a:ext cx="446515" cy="5586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mese Edufin 2019">
            <a:extLst>
              <a:ext uri="{FF2B5EF4-FFF2-40B4-BE49-F238E27FC236}">
                <a16:creationId xmlns:a16="http://schemas.microsoft.com/office/drawing/2014/main" id="{4C1FD2E2-E082-4DDF-9530-17F508020A63}"/>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704397" y="6386160"/>
            <a:ext cx="1070616" cy="313192"/>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34D1D756-D99D-4E88-958E-01157EF10F48}"/>
              </a:ext>
            </a:extLst>
          </p:cNvPr>
          <p:cNvSpPr/>
          <p:nvPr userDrawn="1"/>
        </p:nvSpPr>
        <p:spPr>
          <a:xfrm>
            <a:off x="8762521" y="6547073"/>
            <a:ext cx="354584" cy="246221"/>
          </a:xfrm>
          <a:prstGeom prst="rect">
            <a:avLst/>
          </a:prstGeom>
        </p:spPr>
        <p:txBody>
          <a:bodyPr wrap="none">
            <a:spAutoFit/>
          </a:bodyPr>
          <a:lstStyle/>
          <a:p>
            <a:fld id="{45ABE4E3-033F-4998-ADF7-DA78D1D0E3CF}" type="slidenum">
              <a:rPr lang="it-IT" sz="1000" smtClean="0"/>
              <a:t>‹N›</a:t>
            </a:fld>
            <a:endParaRPr lang="it-IT" sz="1000" dirty="0"/>
          </a:p>
        </p:txBody>
      </p:sp>
    </p:spTree>
    <p:extLst>
      <p:ext uri="{BB962C8B-B14F-4D97-AF65-F5344CB8AC3E}">
        <p14:creationId xmlns:p14="http://schemas.microsoft.com/office/powerpoint/2010/main" val="2103445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55632A-F5C0-4794-BBF4-F664020EAC61}" type="datetime1">
              <a:rPr lang="it-IT" smtClean="0"/>
              <a:pPr/>
              <a:t>30/10/2019</a:t>
            </a:fld>
            <a:endParaRPr lang="it-IT"/>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A41E1B-4F70-4964-A407-84C68BE8251C}" type="slidenum">
              <a:rPr lang="it-IT" smtClean="0"/>
              <a:pPr/>
              <a:t>‹N›</a:t>
            </a:fld>
            <a:endParaRPr lang="it-IT"/>
          </a:p>
        </p:txBody>
      </p:sp>
    </p:spTree>
    <p:extLst>
      <p:ext uri="{BB962C8B-B14F-4D97-AF65-F5344CB8AC3E}">
        <p14:creationId xmlns:p14="http://schemas.microsoft.com/office/powerpoint/2010/main" val="907243791"/>
      </p:ext>
    </p:extLst>
  </p:cSld>
  <p:clrMap bg1="lt1" tx1="dk1" bg2="lt2" tx2="dk2" accent1="accent1" accent2="accent2" accent3="accent3" accent4="accent4" accent5="accent5" accent6="accent6" hlink="hlink" folHlink="folHlink"/>
  <p:sldLayoutIdLst>
    <p:sldLayoutId id="2147483661" r:id="rId1"/>
    <p:sldLayoutId id="2147483693"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6.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341B30BF-6C14-46C2-AA43-E4EF2696344E}"/>
              </a:ext>
            </a:extLst>
          </p:cNvPr>
          <p:cNvPicPr>
            <a:picLocks noChangeAspect="1" noChangeArrowheads="1"/>
          </p:cNvPicPr>
          <p:nvPr/>
        </p:nvPicPr>
        <p:blipFill rotWithShape="1">
          <a:blip r:embed="rId3">
            <a:alphaModFix amt="50000"/>
            <a:duotone>
              <a:schemeClr val="accent3">
                <a:shade val="45000"/>
                <a:satMod val="135000"/>
              </a:schemeClr>
              <a:prstClr val="white"/>
            </a:duotone>
            <a:extLst>
              <a:ext uri="{28A0092B-C50C-407E-A947-70E740481C1C}">
                <a14:useLocalDpi xmlns:a14="http://schemas.microsoft.com/office/drawing/2010/main" val="0"/>
              </a:ext>
            </a:extLst>
          </a:blip>
          <a:srcRect b="8886"/>
          <a:stretch/>
        </p:blipFill>
        <p:spPr bwMode="auto">
          <a:xfrm>
            <a:off x="0" y="1828801"/>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Sottotitolo 2"/>
          <p:cNvSpPr>
            <a:spLocks noGrp="1"/>
          </p:cNvSpPr>
          <p:nvPr>
            <p:ph type="subTitle" idx="1"/>
          </p:nvPr>
        </p:nvSpPr>
        <p:spPr>
          <a:xfrm>
            <a:off x="2062130" y="4943598"/>
            <a:ext cx="4804388" cy="1638946"/>
          </a:xfrm>
        </p:spPr>
        <p:txBody>
          <a:bodyPr>
            <a:noAutofit/>
          </a:bodyPr>
          <a:lstStyle/>
          <a:p>
            <a:endParaRPr lang="it-IT" b="1" i="1" dirty="0">
              <a:solidFill>
                <a:schemeClr val="tx1"/>
              </a:solidFill>
              <a:cs typeface="Times New Roman" panose="02020603050405020304" pitchFamily="18" charset="0"/>
            </a:endParaRPr>
          </a:p>
          <a:p>
            <a:r>
              <a:rPr lang="it-IT" b="1" i="1" dirty="0">
                <a:solidFill>
                  <a:schemeClr val="tx1"/>
                </a:solidFill>
                <a:cs typeface="Times New Roman" panose="02020603050405020304" pitchFamily="18" charset="0"/>
              </a:rPr>
              <a:t>Giorgio Valentinuz – Alberto Dreassi</a:t>
            </a:r>
          </a:p>
          <a:p>
            <a:r>
              <a:rPr lang="it-IT" dirty="0">
                <a:solidFill>
                  <a:schemeClr val="tx1"/>
                </a:solidFill>
                <a:cs typeface="Times New Roman" panose="02020603050405020304" pitchFamily="18" charset="0"/>
              </a:rPr>
              <a:t>UniTS, DEAMS | 24.10.19</a:t>
            </a:r>
          </a:p>
        </p:txBody>
      </p:sp>
      <p:sp>
        <p:nvSpPr>
          <p:cNvPr id="4" name="Rettangolo 3">
            <a:extLst>
              <a:ext uri="{FF2B5EF4-FFF2-40B4-BE49-F238E27FC236}">
                <a16:creationId xmlns:a16="http://schemas.microsoft.com/office/drawing/2014/main" id="{544644D5-FD36-43C5-A08A-A5653433A222}"/>
              </a:ext>
            </a:extLst>
          </p:cNvPr>
          <p:cNvSpPr/>
          <p:nvPr/>
        </p:nvSpPr>
        <p:spPr>
          <a:xfrm>
            <a:off x="1128461" y="1828800"/>
            <a:ext cx="6887077" cy="1754326"/>
          </a:xfrm>
          <a:prstGeom prst="rect">
            <a:avLst/>
          </a:prstGeom>
          <a:noFill/>
        </p:spPr>
        <p:txBody>
          <a:bodyPr wrap="none" lIns="91440" tIns="45720" rIns="91440" bIns="45720">
            <a:spAutoFit/>
          </a:bodyPr>
          <a:lstStyle/>
          <a:p>
            <a:pPr algn="ctr"/>
            <a:r>
              <a:rPr lang="it-IT" sz="5400" b="1" dirty="0">
                <a:ln w="12700">
                  <a:solidFill>
                    <a:schemeClr val="accent3">
                      <a:lumMod val="50000"/>
                    </a:schemeClr>
                  </a:solidFill>
                  <a:prstDash val="solid"/>
                </a:ln>
                <a:solidFill>
                  <a:srgbClr val="184282"/>
                </a:solidFill>
                <a:effectLst>
                  <a:innerShdw blurRad="177800">
                    <a:schemeClr val="accent3">
                      <a:lumMod val="50000"/>
                    </a:schemeClr>
                  </a:innerShdw>
                </a:effectLst>
              </a:rPr>
              <a:t>Finanza Sostenibile ed</a:t>
            </a:r>
            <a:br>
              <a:rPr lang="it-IT" sz="5400" b="1" dirty="0">
                <a:ln w="12700">
                  <a:solidFill>
                    <a:schemeClr val="accent3">
                      <a:lumMod val="50000"/>
                    </a:schemeClr>
                  </a:solidFill>
                  <a:prstDash val="solid"/>
                </a:ln>
                <a:solidFill>
                  <a:srgbClr val="184282"/>
                </a:solidFill>
                <a:effectLst>
                  <a:innerShdw blurRad="177800">
                    <a:schemeClr val="accent3">
                      <a:lumMod val="50000"/>
                    </a:schemeClr>
                  </a:innerShdw>
                </a:effectLst>
              </a:rPr>
            </a:br>
            <a:r>
              <a:rPr lang="it-IT" sz="5400" b="1" dirty="0">
                <a:ln w="12700">
                  <a:solidFill>
                    <a:schemeClr val="accent3">
                      <a:lumMod val="50000"/>
                    </a:schemeClr>
                  </a:solidFill>
                  <a:prstDash val="solid"/>
                </a:ln>
                <a:solidFill>
                  <a:srgbClr val="184282"/>
                </a:solidFill>
                <a:effectLst>
                  <a:innerShdw blurRad="177800">
                    <a:schemeClr val="accent3">
                      <a:lumMod val="50000"/>
                    </a:schemeClr>
                  </a:innerShdw>
                </a:effectLst>
              </a:rPr>
              <a:t>Educazione Finanziaria:</a:t>
            </a:r>
            <a:endParaRPr lang="it-IT" sz="5400" b="1" i="1" dirty="0">
              <a:ln w="12700">
                <a:solidFill>
                  <a:schemeClr val="accent3">
                    <a:lumMod val="50000"/>
                  </a:schemeClr>
                </a:solidFill>
                <a:prstDash val="solid"/>
              </a:ln>
              <a:solidFill>
                <a:srgbClr val="184282"/>
              </a:solidFill>
              <a:effectLst>
                <a:innerShdw blurRad="177800">
                  <a:schemeClr val="accent3">
                    <a:lumMod val="50000"/>
                  </a:schemeClr>
                </a:innerShdw>
              </a:effectLst>
            </a:endParaRPr>
          </a:p>
        </p:txBody>
      </p:sp>
      <p:sp>
        <p:nvSpPr>
          <p:cNvPr id="6" name="Rettangolo 5">
            <a:extLst>
              <a:ext uri="{FF2B5EF4-FFF2-40B4-BE49-F238E27FC236}">
                <a16:creationId xmlns:a16="http://schemas.microsoft.com/office/drawing/2014/main" id="{0C3A5D75-B84A-4D43-A2C9-7246E21F5604}"/>
              </a:ext>
            </a:extLst>
          </p:cNvPr>
          <p:cNvSpPr/>
          <p:nvPr/>
        </p:nvSpPr>
        <p:spPr>
          <a:xfrm>
            <a:off x="2301634" y="3495453"/>
            <a:ext cx="4540731" cy="830997"/>
          </a:xfrm>
          <a:prstGeom prst="rect">
            <a:avLst/>
          </a:prstGeom>
          <a:noFill/>
        </p:spPr>
        <p:txBody>
          <a:bodyPr wrap="none" lIns="91440" tIns="45720" rIns="91440" bIns="45720">
            <a:spAutoFit/>
          </a:bodyPr>
          <a:lstStyle/>
          <a:p>
            <a:pPr algn="ctr"/>
            <a:r>
              <a:rPr lang="it-IT" sz="4800" b="1" i="1" dirty="0">
                <a:solidFill>
                  <a:schemeClr val="accent6">
                    <a:lumMod val="75000"/>
                  </a:schemeClr>
                </a:solidFill>
              </a:rPr>
              <a:t>le cose da sapere</a:t>
            </a:r>
          </a:p>
        </p:txBody>
      </p:sp>
    </p:spTree>
    <p:extLst>
      <p:ext uri="{BB962C8B-B14F-4D97-AF65-F5344CB8AC3E}">
        <p14:creationId xmlns:p14="http://schemas.microsoft.com/office/powerpoint/2010/main" val="210846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6" name="CasellaDiTesto 15">
            <a:extLst>
              <a:ext uri="{FF2B5EF4-FFF2-40B4-BE49-F238E27FC236}">
                <a16:creationId xmlns:a16="http://schemas.microsoft.com/office/drawing/2014/main" id="{DF82BDCF-372E-4416-A630-5920EFB577E4}"/>
              </a:ext>
            </a:extLst>
          </p:cNvPr>
          <p:cNvSpPr txBox="1"/>
          <p:nvPr/>
        </p:nvSpPr>
        <p:spPr>
          <a:xfrm>
            <a:off x="267884" y="675984"/>
            <a:ext cx="7122369"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Quali strategie per finanziare la sostenibilità? </a:t>
            </a:r>
          </a:p>
        </p:txBody>
      </p:sp>
      <p:sp>
        <p:nvSpPr>
          <p:cNvPr id="9" name="Rettangolo 8">
            <a:extLst>
              <a:ext uri="{FF2B5EF4-FFF2-40B4-BE49-F238E27FC236}">
                <a16:creationId xmlns:a16="http://schemas.microsoft.com/office/drawing/2014/main" id="{A78C22A5-414B-4595-83F9-C9903F953B15}"/>
              </a:ext>
            </a:extLst>
          </p:cNvPr>
          <p:cNvSpPr/>
          <p:nvPr/>
        </p:nvSpPr>
        <p:spPr>
          <a:xfrm>
            <a:off x="5652097" y="1364578"/>
            <a:ext cx="3207885" cy="584775"/>
          </a:xfrm>
          <a:prstGeom prst="rect">
            <a:avLst/>
          </a:prstGeom>
        </p:spPr>
        <p:txBody>
          <a:bodyPr wrap="square">
            <a:spAutoFit/>
          </a:bodyPr>
          <a:lstStyle/>
          <a:p>
            <a:pPr algn="r"/>
            <a:r>
              <a:rPr lang="it-IT" sz="1600" i="1" dirty="0"/>
              <a:t>Progetti di impatto sociale con rendimento solo in caso di successo </a:t>
            </a:r>
          </a:p>
        </p:txBody>
      </p:sp>
      <p:pic>
        <p:nvPicPr>
          <p:cNvPr id="19" name="Picture 2">
            <a:extLst>
              <a:ext uri="{FF2B5EF4-FFF2-40B4-BE49-F238E27FC236}">
                <a16:creationId xmlns:a16="http://schemas.microsoft.com/office/drawing/2014/main" id="{997EB359-9D25-46AF-8081-79326030EE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968" b="33459"/>
          <a:stretch/>
        </p:blipFill>
        <p:spPr bwMode="auto">
          <a:xfrm>
            <a:off x="357467" y="3056271"/>
            <a:ext cx="1965920" cy="158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a:extLst>
              <a:ext uri="{FF2B5EF4-FFF2-40B4-BE49-F238E27FC236}">
                <a16:creationId xmlns:a16="http://schemas.microsoft.com/office/drawing/2014/main" id="{DDFF9607-63C3-42D3-8C37-2D1A46C5CBB3}"/>
              </a:ext>
            </a:extLst>
          </p:cNvPr>
          <p:cNvSpPr/>
          <p:nvPr/>
        </p:nvSpPr>
        <p:spPr>
          <a:xfrm>
            <a:off x="242454" y="2073993"/>
            <a:ext cx="8617528" cy="400110"/>
          </a:xfrm>
          <a:prstGeom prst="rect">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2"/>
                </a:solidFill>
              </a:rPr>
              <a:t>Semplici								Complesse</a:t>
            </a:r>
          </a:p>
        </p:txBody>
      </p:sp>
      <p:sp>
        <p:nvSpPr>
          <p:cNvPr id="15" name="Rettangolo 14">
            <a:extLst>
              <a:ext uri="{FF2B5EF4-FFF2-40B4-BE49-F238E27FC236}">
                <a16:creationId xmlns:a16="http://schemas.microsoft.com/office/drawing/2014/main" id="{AAE269AC-3B4B-40D9-95B4-46B42F110231}"/>
              </a:ext>
            </a:extLst>
          </p:cNvPr>
          <p:cNvSpPr/>
          <p:nvPr/>
        </p:nvSpPr>
        <p:spPr>
          <a:xfrm>
            <a:off x="242453" y="1364578"/>
            <a:ext cx="2900057" cy="584775"/>
          </a:xfrm>
          <a:prstGeom prst="rect">
            <a:avLst/>
          </a:prstGeom>
        </p:spPr>
        <p:txBody>
          <a:bodyPr wrap="square">
            <a:spAutoFit/>
          </a:bodyPr>
          <a:lstStyle/>
          <a:p>
            <a:r>
              <a:rPr lang="it-IT" sz="1600" i="1" dirty="0"/>
              <a:t>Escludere aziende, settori, Paesi</a:t>
            </a:r>
            <a:br>
              <a:rPr lang="it-IT" sz="1600" i="1" dirty="0"/>
            </a:br>
            <a:r>
              <a:rPr lang="it-IT" sz="1600" i="1" dirty="0"/>
              <a:t>controversi</a:t>
            </a:r>
          </a:p>
        </p:txBody>
      </p:sp>
      <p:sp>
        <p:nvSpPr>
          <p:cNvPr id="23" name="Rettangolo 22">
            <a:extLst>
              <a:ext uri="{FF2B5EF4-FFF2-40B4-BE49-F238E27FC236}">
                <a16:creationId xmlns:a16="http://schemas.microsoft.com/office/drawing/2014/main" id="{0845240E-48BB-4919-96F4-FBA1436DD4A4}"/>
              </a:ext>
            </a:extLst>
          </p:cNvPr>
          <p:cNvSpPr/>
          <p:nvPr/>
        </p:nvSpPr>
        <p:spPr>
          <a:xfrm>
            <a:off x="473610" y="4625927"/>
            <a:ext cx="1733633" cy="954107"/>
          </a:xfrm>
          <a:prstGeom prst="rect">
            <a:avLst/>
          </a:prstGeom>
          <a:solidFill>
            <a:schemeClr val="bg1">
              <a:lumMod val="95000"/>
            </a:schemeClr>
          </a:solidFill>
        </p:spPr>
        <p:txBody>
          <a:bodyPr wrap="square">
            <a:spAutoFit/>
          </a:bodyPr>
          <a:lstStyle/>
          <a:p>
            <a:r>
              <a:rPr lang="it-IT" sz="1400" dirty="0"/>
              <a:t>Es: 1960-80 campagna di disinvestimento dal Sudafrica (</a:t>
            </a:r>
            <a:r>
              <a:rPr lang="it-IT" sz="1400" i="1" dirty="0"/>
              <a:t>apartheid)</a:t>
            </a:r>
            <a:endParaRPr lang="it-IT" sz="1400" dirty="0"/>
          </a:p>
        </p:txBody>
      </p:sp>
      <p:cxnSp>
        <p:nvCxnSpPr>
          <p:cNvPr id="24" name="Connettore 2 23">
            <a:extLst>
              <a:ext uri="{FF2B5EF4-FFF2-40B4-BE49-F238E27FC236}">
                <a16:creationId xmlns:a16="http://schemas.microsoft.com/office/drawing/2014/main" id="{706308E1-9C50-4D48-8BC6-FF4825457909}"/>
              </a:ext>
            </a:extLst>
          </p:cNvPr>
          <p:cNvCxnSpPr>
            <a:cxnSpLocks/>
            <a:stCxn id="19" idx="0"/>
          </p:cNvCxnSpPr>
          <p:nvPr/>
        </p:nvCxnSpPr>
        <p:spPr>
          <a:xfrm flipH="1" flipV="1">
            <a:off x="859168" y="2474103"/>
            <a:ext cx="481259" cy="582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B575D253-7280-4C4A-B030-97CAF7CC593A}"/>
              </a:ext>
            </a:extLst>
          </p:cNvPr>
          <p:cNvSpPr/>
          <p:nvPr/>
        </p:nvSpPr>
        <p:spPr>
          <a:xfrm>
            <a:off x="6365413" y="4519114"/>
            <a:ext cx="2711082" cy="1815882"/>
          </a:xfrm>
          <a:prstGeom prst="rect">
            <a:avLst/>
          </a:prstGeom>
          <a:solidFill>
            <a:schemeClr val="bg1">
              <a:lumMod val="95000"/>
            </a:schemeClr>
          </a:solidFill>
        </p:spPr>
        <p:txBody>
          <a:bodyPr wrap="square">
            <a:spAutoFit/>
          </a:bodyPr>
          <a:lstStyle/>
          <a:p>
            <a:r>
              <a:rPr lang="it-IT" sz="1400" i="1" dirty="0">
                <a:solidFill>
                  <a:srgbClr val="222222"/>
                </a:solidFill>
                <a:latin typeface="+mj-lt"/>
              </a:rPr>
              <a:t>Es: Adoption Social Impact Bond </a:t>
            </a:r>
            <a:r>
              <a:rPr lang="it-IT" sz="1400" dirty="0">
                <a:solidFill>
                  <a:srgbClr val="222222"/>
                </a:solidFill>
                <a:latin typeface="+mj-lt"/>
              </a:rPr>
              <a:t>(CVAA, UK) per favorire adozioni difficili (età, gruppi, minoranze, disabilità) offrendo formazione, supporto e mediazione alle famiglie. Ogni adozione a buon fine consente risparmi al </a:t>
            </a:r>
            <a:r>
              <a:rPr lang="it-IT" sz="1400" i="1" dirty="0">
                <a:solidFill>
                  <a:srgbClr val="222222"/>
                </a:solidFill>
                <a:latin typeface="+mj-lt"/>
              </a:rPr>
              <a:t>welfare </a:t>
            </a:r>
            <a:r>
              <a:rPr lang="it-IT" sz="1400" dirty="0">
                <a:solidFill>
                  <a:srgbClr val="222222"/>
                </a:solidFill>
                <a:latin typeface="+mj-lt"/>
              </a:rPr>
              <a:t>di 800.000 £</a:t>
            </a:r>
            <a:endParaRPr lang="it-IT" sz="1400" b="0" i="0" dirty="0">
              <a:solidFill>
                <a:srgbClr val="00263A"/>
              </a:solidFill>
              <a:effectLst/>
              <a:latin typeface="+mj-lt"/>
            </a:endParaRPr>
          </a:p>
        </p:txBody>
      </p:sp>
      <p:pic>
        <p:nvPicPr>
          <p:cNvPr id="6148" name="Picture 4" descr="Immagine correlata">
            <a:extLst>
              <a:ext uri="{FF2B5EF4-FFF2-40B4-BE49-F238E27FC236}">
                <a16:creationId xmlns:a16="http://schemas.microsoft.com/office/drawing/2014/main" id="{34E4E78A-914B-4061-96C4-EED56F24D84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913419" y="3327027"/>
            <a:ext cx="953670" cy="1192087"/>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ttore 2 32">
            <a:extLst>
              <a:ext uri="{FF2B5EF4-FFF2-40B4-BE49-F238E27FC236}">
                <a16:creationId xmlns:a16="http://schemas.microsoft.com/office/drawing/2014/main" id="{063B920F-69B3-4901-8289-1515B9FBDA88}"/>
              </a:ext>
            </a:extLst>
          </p:cNvPr>
          <p:cNvCxnSpPr>
            <a:cxnSpLocks/>
            <a:stCxn id="6148" idx="0"/>
          </p:cNvCxnSpPr>
          <p:nvPr/>
        </p:nvCxnSpPr>
        <p:spPr>
          <a:xfrm flipV="1">
            <a:off x="7390254" y="2474103"/>
            <a:ext cx="624554" cy="852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ttangolo 38">
            <a:extLst>
              <a:ext uri="{FF2B5EF4-FFF2-40B4-BE49-F238E27FC236}">
                <a16:creationId xmlns:a16="http://schemas.microsoft.com/office/drawing/2014/main" id="{44F93F12-1D9E-4F88-B715-738731759695}"/>
              </a:ext>
            </a:extLst>
          </p:cNvPr>
          <p:cNvSpPr/>
          <p:nvPr/>
        </p:nvSpPr>
        <p:spPr>
          <a:xfrm>
            <a:off x="3142511" y="4241930"/>
            <a:ext cx="2423669" cy="1600438"/>
          </a:xfrm>
          <a:prstGeom prst="rect">
            <a:avLst/>
          </a:prstGeom>
          <a:solidFill>
            <a:schemeClr val="bg1">
              <a:lumMod val="95000"/>
            </a:schemeClr>
          </a:solidFill>
        </p:spPr>
        <p:txBody>
          <a:bodyPr wrap="square">
            <a:spAutoFit/>
          </a:bodyPr>
          <a:lstStyle/>
          <a:p>
            <a:r>
              <a:rPr lang="it-IT" sz="1400" i="1" dirty="0">
                <a:solidFill>
                  <a:srgbClr val="222222"/>
                </a:solidFill>
                <a:latin typeface="+mj-lt"/>
              </a:rPr>
              <a:t>Es: Green bond </a:t>
            </a:r>
            <a:r>
              <a:rPr lang="it-IT" sz="1400" dirty="0">
                <a:solidFill>
                  <a:srgbClr val="222222"/>
                </a:solidFill>
                <a:latin typeface="+mj-lt"/>
              </a:rPr>
              <a:t>(HERA) per finanziare numerosi progetti ambientali (teleriscaldamento, riduzione emissioni, raccolta differenziata) con impatti positivi su ambiente, balneazione, turismo, …</a:t>
            </a:r>
            <a:endParaRPr lang="it-IT" sz="1400" b="0" i="0" dirty="0">
              <a:solidFill>
                <a:srgbClr val="00263A"/>
              </a:solidFill>
              <a:effectLst/>
              <a:latin typeface="+mj-lt"/>
            </a:endParaRPr>
          </a:p>
        </p:txBody>
      </p:sp>
      <p:cxnSp>
        <p:nvCxnSpPr>
          <p:cNvPr id="40" name="Connettore 2 39">
            <a:extLst>
              <a:ext uri="{FF2B5EF4-FFF2-40B4-BE49-F238E27FC236}">
                <a16:creationId xmlns:a16="http://schemas.microsoft.com/office/drawing/2014/main" id="{C579308A-448B-46D6-AAD4-1AC1101297ED}"/>
              </a:ext>
            </a:extLst>
          </p:cNvPr>
          <p:cNvCxnSpPr>
            <a:cxnSpLocks/>
            <a:stCxn id="42" idx="0"/>
          </p:cNvCxnSpPr>
          <p:nvPr/>
        </p:nvCxnSpPr>
        <p:spPr>
          <a:xfrm flipV="1">
            <a:off x="4215723" y="2307481"/>
            <a:ext cx="138623" cy="1019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Immagine 41">
            <a:extLst>
              <a:ext uri="{FF2B5EF4-FFF2-40B4-BE49-F238E27FC236}">
                <a16:creationId xmlns:a16="http://schemas.microsoft.com/office/drawing/2014/main" id="{A83BB6B4-755E-4FA0-B6EB-1F7B06260213}"/>
              </a:ext>
            </a:extLst>
          </p:cNvPr>
          <p:cNvPicPr>
            <a:picLocks noChangeAspect="1"/>
          </p:cNvPicPr>
          <p:nvPr/>
        </p:nvPicPr>
        <p:blipFill>
          <a:blip r:embed="rId5"/>
          <a:stretch>
            <a:fillRect/>
          </a:stretch>
        </p:blipFill>
        <p:spPr>
          <a:xfrm>
            <a:off x="3203684" y="3327027"/>
            <a:ext cx="2024077" cy="890594"/>
          </a:xfrm>
          <a:prstGeom prst="rect">
            <a:avLst/>
          </a:prstGeom>
        </p:spPr>
      </p:pic>
    </p:spTree>
    <p:extLst>
      <p:ext uri="{BB962C8B-B14F-4D97-AF65-F5344CB8AC3E}">
        <p14:creationId xmlns:p14="http://schemas.microsoft.com/office/powerpoint/2010/main" val="13731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6148"/>
                                        </p:tgtEl>
                                        <p:attrNameLst>
                                          <p:attrName>style.visibility</p:attrName>
                                        </p:attrNameLst>
                                      </p:cBhvr>
                                      <p:to>
                                        <p:strVal val="visible"/>
                                      </p:to>
                                    </p:set>
                                    <p:animEffect transition="in" filter="fade">
                                      <p:cBhvr>
                                        <p:cTn id="41" dur="500"/>
                                        <p:tgtEl>
                                          <p:spTgt spid="61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2" grpId="0" animBg="1"/>
      <p:bldP spid="15" grpId="0"/>
      <p:bldP spid="23" grpId="0" animBg="1"/>
      <p:bldP spid="26"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6645534"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Quale ruolo per gli investitori?</a:t>
            </a:r>
          </a:p>
        </p:txBody>
      </p:sp>
      <p:sp>
        <p:nvSpPr>
          <p:cNvPr id="20" name="Rettangolo 19">
            <a:extLst>
              <a:ext uri="{FF2B5EF4-FFF2-40B4-BE49-F238E27FC236}">
                <a16:creationId xmlns:a16="http://schemas.microsoft.com/office/drawing/2014/main" id="{0A3BAC1C-6A5D-46AB-A2C6-2C47538107FF}"/>
              </a:ext>
            </a:extLst>
          </p:cNvPr>
          <p:cNvSpPr/>
          <p:nvPr/>
        </p:nvSpPr>
        <p:spPr>
          <a:xfrm>
            <a:off x="1553327" y="1221251"/>
            <a:ext cx="6186009" cy="4339650"/>
          </a:xfrm>
          <a:prstGeom prst="rect">
            <a:avLst/>
          </a:prstGeom>
          <a:solidFill>
            <a:schemeClr val="bg1">
              <a:lumMod val="95000"/>
            </a:schemeClr>
          </a:solidFill>
        </p:spPr>
        <p:txBody>
          <a:bodyPr wrap="square">
            <a:spAutoFit/>
          </a:bodyPr>
          <a:lstStyle/>
          <a:p>
            <a:pPr lvl="0" algn="just">
              <a:spcBef>
                <a:spcPts val="600"/>
              </a:spcBef>
              <a:spcAft>
                <a:spcPts val="600"/>
              </a:spcAft>
              <a:defRPr/>
            </a:pPr>
            <a:r>
              <a:rPr lang="pt-BR" dirty="0"/>
              <a:t>Compiere scelte di </a:t>
            </a:r>
            <a:r>
              <a:rPr lang="pt-BR" b="1" dirty="0"/>
              <a:t>investimento sostenibile e responsabile </a:t>
            </a:r>
            <a:r>
              <a:rPr lang="pt-BR" dirty="0"/>
              <a:t>nella </a:t>
            </a:r>
            <a:r>
              <a:rPr lang="pt-BR" b="1" dirty="0"/>
              <a:t>selezione</a:t>
            </a:r>
            <a:r>
              <a:rPr lang="pt-BR" dirty="0"/>
              <a:t> delle controparti e nella </a:t>
            </a:r>
            <a:r>
              <a:rPr lang="pt-BR" b="1" dirty="0"/>
              <a:t>gestione</a:t>
            </a:r>
            <a:r>
              <a:rPr lang="pt-BR" dirty="0"/>
              <a:t> del proprio denaro:</a:t>
            </a:r>
          </a:p>
          <a:p>
            <a:pPr marL="742950" lvl="1" indent="-285750" algn="just">
              <a:spcBef>
                <a:spcPts val="600"/>
              </a:spcBef>
              <a:spcAft>
                <a:spcPts val="600"/>
              </a:spcAft>
              <a:buFont typeface="Arial" panose="020B0604020202020204" pitchFamily="34" charset="0"/>
              <a:buChar char="•"/>
              <a:defRPr/>
            </a:pPr>
            <a:r>
              <a:rPr lang="pt-BR" dirty="0"/>
              <a:t>Escludere imprese in settori quali armi, combustibili fossili, o in aziende che violino diritti umani, ...</a:t>
            </a:r>
          </a:p>
          <a:p>
            <a:pPr marL="742950" lvl="1" indent="-285750" algn="just">
              <a:spcBef>
                <a:spcPts val="600"/>
              </a:spcBef>
              <a:spcAft>
                <a:spcPts val="600"/>
              </a:spcAft>
              <a:buFont typeface="Arial" panose="020B0604020202020204" pitchFamily="34" charset="0"/>
              <a:buChar char="•"/>
              <a:defRPr/>
            </a:pPr>
            <a:r>
              <a:rPr lang="pt-BR" dirty="0"/>
              <a:t>Selezionare emittenti che rispettano </a:t>
            </a:r>
            <a:r>
              <a:rPr lang="pt-BR"/>
              <a:t>norme internazionali </a:t>
            </a:r>
            <a:r>
              <a:rPr lang="pt-BR" dirty="0"/>
              <a:t>(UNICEF, UNHCR, ILO, ...)</a:t>
            </a:r>
          </a:p>
          <a:p>
            <a:pPr marL="742950" lvl="1" indent="-285750">
              <a:spcBef>
                <a:spcPts val="600"/>
              </a:spcBef>
              <a:spcAft>
                <a:spcPts val="600"/>
              </a:spcAft>
              <a:buFont typeface="Arial" panose="020B0604020202020204" pitchFamily="34" charset="0"/>
              <a:buChar char="•"/>
              <a:defRPr/>
            </a:pPr>
            <a:r>
              <a:rPr lang="pt-BR" dirty="0"/>
              <a:t>Investire in imprese o iniziative costituiti per generare impatto sociale/ambientale (</a:t>
            </a:r>
            <a:r>
              <a:rPr lang="pt-BR" i="1" dirty="0"/>
              <a:t>impact investing</a:t>
            </a:r>
            <a:r>
              <a:rPr lang="pt-BR" dirty="0"/>
              <a:t>)</a:t>
            </a:r>
          </a:p>
          <a:p>
            <a:pPr marL="742950" lvl="1" indent="-285750">
              <a:spcBef>
                <a:spcPts val="600"/>
              </a:spcBef>
              <a:spcAft>
                <a:spcPts val="600"/>
              </a:spcAft>
              <a:buFont typeface="Arial" panose="020B0604020202020204" pitchFamily="34" charset="0"/>
              <a:buChar char="•"/>
              <a:defRPr/>
            </a:pPr>
            <a:r>
              <a:rPr lang="pt-BR" dirty="0"/>
              <a:t>Investire in strumenti “tematici” (ad es. fondi </a:t>
            </a:r>
            <a:r>
              <a:rPr lang="pt-BR" i="1" dirty="0"/>
              <a:t>green</a:t>
            </a:r>
            <a:r>
              <a:rPr lang="pt-BR" dirty="0"/>
              <a:t>)</a:t>
            </a:r>
          </a:p>
          <a:p>
            <a:pPr marL="742950" lvl="1" indent="-285750">
              <a:spcBef>
                <a:spcPts val="600"/>
              </a:spcBef>
              <a:spcAft>
                <a:spcPts val="600"/>
              </a:spcAft>
              <a:buFont typeface="Arial" panose="020B0604020202020204" pitchFamily="34" charset="0"/>
              <a:buChar char="•"/>
              <a:defRPr/>
            </a:pPr>
            <a:r>
              <a:rPr lang="pt-BR" dirty="0"/>
              <a:t>Integrare i fattori ESG nell’analisi finanziaria</a:t>
            </a:r>
          </a:p>
          <a:p>
            <a:pPr marL="742950" lvl="1" indent="-285750">
              <a:spcBef>
                <a:spcPts val="600"/>
              </a:spcBef>
              <a:spcAft>
                <a:spcPts val="600"/>
              </a:spcAft>
              <a:buFont typeface="Arial" panose="020B0604020202020204" pitchFamily="34" charset="0"/>
              <a:buChar char="•"/>
              <a:defRPr/>
            </a:pPr>
            <a:r>
              <a:rPr lang="pt-BR" dirty="0"/>
              <a:t>Prediligere aziende che si caratterizzino per </a:t>
            </a:r>
            <a:r>
              <a:rPr lang="pt-BR" i="1" dirty="0"/>
              <a:t>engagement </a:t>
            </a:r>
            <a:r>
              <a:rPr lang="pt-BR" dirty="0"/>
              <a:t>degli investitori e iniziative di azionariato attivo</a:t>
            </a:r>
          </a:p>
        </p:txBody>
      </p:sp>
      <p:pic>
        <p:nvPicPr>
          <p:cNvPr id="3074" name="Picture 2" descr="Risultati immagini per weapons clipart">
            <a:extLst>
              <a:ext uri="{FF2B5EF4-FFF2-40B4-BE49-F238E27FC236}">
                <a16:creationId xmlns:a16="http://schemas.microsoft.com/office/drawing/2014/main" id="{111289ED-2698-47C1-8A8E-FE044B22D1A8}"/>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5255" y="1824102"/>
            <a:ext cx="996425" cy="8529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magine correlata">
            <a:extLst>
              <a:ext uri="{FF2B5EF4-FFF2-40B4-BE49-F238E27FC236}">
                <a16:creationId xmlns:a16="http://schemas.microsoft.com/office/drawing/2014/main" id="{74CCCC46-6B82-425D-97A6-46E6D79B0EC5}"/>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4189" y="1824102"/>
            <a:ext cx="1064457" cy="10644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isultati immagini per social impact clipart">
            <a:extLst>
              <a:ext uri="{FF2B5EF4-FFF2-40B4-BE49-F238E27FC236}">
                <a16:creationId xmlns:a16="http://schemas.microsoft.com/office/drawing/2014/main" id="{2B4043C5-ED72-448F-8984-1BB6A5A0FE02}"/>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6028" y="3204170"/>
            <a:ext cx="982446" cy="112279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magine correlata">
            <a:extLst>
              <a:ext uri="{FF2B5EF4-FFF2-40B4-BE49-F238E27FC236}">
                <a16:creationId xmlns:a16="http://schemas.microsoft.com/office/drawing/2014/main" id="{6039FF35-F8C0-4ECC-A5CD-0E0AC1CC1BFC}"/>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94567" y="3123602"/>
            <a:ext cx="1323699" cy="12033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isultati immagini per analysis clipart">
            <a:extLst>
              <a:ext uri="{FF2B5EF4-FFF2-40B4-BE49-F238E27FC236}">
                <a16:creationId xmlns:a16="http://schemas.microsoft.com/office/drawing/2014/main" id="{6299B5A0-0AAB-45BA-9745-CDF2A00FF170}"/>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351" y="4572325"/>
            <a:ext cx="1085762" cy="93321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magine correlata">
            <a:extLst>
              <a:ext uri="{FF2B5EF4-FFF2-40B4-BE49-F238E27FC236}">
                <a16:creationId xmlns:a16="http://schemas.microsoft.com/office/drawing/2014/main" id="{D14B0BE1-9002-4C2D-94F7-21EEEB166BD6}"/>
              </a:ext>
            </a:extLst>
          </p:cNvPr>
          <p:cNvPicPr>
            <a:picLocks noChangeAspect="1" noChangeArrowheads="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7601" y="4516968"/>
            <a:ext cx="1337630" cy="104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0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500"/>
                                        <p:tgtEl>
                                          <p:spTgt spid="3080"/>
                                        </p:tgtEl>
                                      </p:cBhvr>
                                    </p:animEffect>
                                  </p:childTnLst>
                                </p:cTn>
                              </p:par>
                              <p:par>
                                <p:cTn id="16" presetID="10" presetClass="entr" presetSubtype="0" fill="hold" nodeType="withEffect">
                                  <p:stCondLst>
                                    <p:cond delay="0"/>
                                  </p:stCondLst>
                                  <p:childTnLst>
                                    <p:set>
                                      <p:cBhvr>
                                        <p:cTn id="17" dur="1" fill="hold">
                                          <p:stCondLst>
                                            <p:cond delay="0"/>
                                          </p:stCondLst>
                                        </p:cTn>
                                        <p:tgtEl>
                                          <p:spTgt spid="3084"/>
                                        </p:tgtEl>
                                        <p:attrNameLst>
                                          <p:attrName>style.visibility</p:attrName>
                                        </p:attrNameLst>
                                      </p:cBhvr>
                                      <p:to>
                                        <p:strVal val="visible"/>
                                      </p:to>
                                    </p:set>
                                    <p:animEffect transition="in" filter="fade">
                                      <p:cBhvr>
                                        <p:cTn id="18" dur="500"/>
                                        <p:tgtEl>
                                          <p:spTgt spid="3084"/>
                                        </p:tgtEl>
                                      </p:cBhvr>
                                    </p:animEffect>
                                  </p:childTnLst>
                                </p:cTn>
                              </p:par>
                              <p:par>
                                <p:cTn id="19" presetID="10"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500"/>
                                        <p:tgtEl>
                                          <p:spTgt spid="3078"/>
                                        </p:tgtEl>
                                      </p:cBhvr>
                                    </p:animEffect>
                                  </p:childTnLst>
                                </p:cTn>
                              </p:par>
                              <p:par>
                                <p:cTn id="22" presetID="10" presetClass="entr" presetSubtype="0" fill="hold" nodeType="withEffect">
                                  <p:stCondLst>
                                    <p:cond delay="0"/>
                                  </p:stCondLst>
                                  <p:childTnLst>
                                    <p:set>
                                      <p:cBhvr>
                                        <p:cTn id="23" dur="1" fill="hold">
                                          <p:stCondLst>
                                            <p:cond delay="0"/>
                                          </p:stCondLst>
                                        </p:cTn>
                                        <p:tgtEl>
                                          <p:spTgt spid="3082"/>
                                        </p:tgtEl>
                                        <p:attrNameLst>
                                          <p:attrName>style.visibility</p:attrName>
                                        </p:attrNameLst>
                                      </p:cBhvr>
                                      <p:to>
                                        <p:strVal val="visible"/>
                                      </p:to>
                                    </p:set>
                                    <p:animEffect transition="in" filter="fade">
                                      <p:cBhvr>
                                        <p:cTn id="24" dur="500"/>
                                        <p:tgtEl>
                                          <p:spTgt spid="3082"/>
                                        </p:tgtEl>
                                      </p:cBhvr>
                                    </p:animEffect>
                                  </p:childTnLst>
                                </p:cTn>
                              </p:par>
                              <p:par>
                                <p:cTn id="25" presetID="10" presetClass="entr" presetSubtype="0" fill="hold" nodeType="withEffect">
                                  <p:stCondLst>
                                    <p:cond delay="0"/>
                                  </p:stCondLst>
                                  <p:childTnLst>
                                    <p:set>
                                      <p:cBhvr>
                                        <p:cTn id="26" dur="1" fill="hold">
                                          <p:stCondLst>
                                            <p:cond delay="0"/>
                                          </p:stCondLst>
                                        </p:cTn>
                                        <p:tgtEl>
                                          <p:spTgt spid="3086"/>
                                        </p:tgtEl>
                                        <p:attrNameLst>
                                          <p:attrName>style.visibility</p:attrName>
                                        </p:attrNameLst>
                                      </p:cBhvr>
                                      <p:to>
                                        <p:strVal val="visible"/>
                                      </p:to>
                                    </p:set>
                                    <p:animEffect transition="in" filter="fade">
                                      <p:cBhvr>
                                        <p:cTn id="27" dur="500"/>
                                        <p:tgtEl>
                                          <p:spTgt spid="30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bg/>
                                          </p:spTgt>
                                        </p:tgtEl>
                                        <p:attrNameLst>
                                          <p:attrName>style.visibility</p:attrName>
                                        </p:attrNameLst>
                                      </p:cBhvr>
                                      <p:to>
                                        <p:strVal val="visible"/>
                                      </p:to>
                                    </p:set>
                                    <p:animEffect transition="in" filter="fade">
                                      <p:cBhvr>
                                        <p:cTn id="32" dur="500"/>
                                        <p:tgtEl>
                                          <p:spTgt spid="20">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1" end="1"/>
                                            </p:txEl>
                                          </p:spTgt>
                                        </p:tgtEl>
                                        <p:attrNameLst>
                                          <p:attrName>style.visibility</p:attrName>
                                        </p:attrNameLst>
                                      </p:cBhvr>
                                      <p:to>
                                        <p:strVal val="visible"/>
                                      </p:to>
                                    </p:set>
                                    <p:animEffect transition="in" filter="fade">
                                      <p:cBhvr>
                                        <p:cTn id="42" dur="500"/>
                                        <p:tgtEl>
                                          <p:spTgt spid="2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Effect transition="in" filter="fade">
                                      <p:cBhvr>
                                        <p:cTn id="47" dur="500"/>
                                        <p:tgtEl>
                                          <p:spTgt spid="2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xEl>
                                              <p:pRg st="3" end="3"/>
                                            </p:txEl>
                                          </p:spTgt>
                                        </p:tgtEl>
                                        <p:attrNameLst>
                                          <p:attrName>style.visibility</p:attrName>
                                        </p:attrNameLst>
                                      </p:cBhvr>
                                      <p:to>
                                        <p:strVal val="visible"/>
                                      </p:to>
                                    </p:set>
                                    <p:animEffect transition="in" filter="fade">
                                      <p:cBhvr>
                                        <p:cTn id="52" dur="500"/>
                                        <p:tgtEl>
                                          <p:spTgt spid="2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xEl>
                                              <p:pRg st="4" end="4"/>
                                            </p:txEl>
                                          </p:spTgt>
                                        </p:tgtEl>
                                        <p:attrNameLst>
                                          <p:attrName>style.visibility</p:attrName>
                                        </p:attrNameLst>
                                      </p:cBhvr>
                                      <p:to>
                                        <p:strVal val="visible"/>
                                      </p:to>
                                    </p:set>
                                    <p:animEffect transition="in" filter="fade">
                                      <p:cBhvr>
                                        <p:cTn id="57" dur="500"/>
                                        <p:tgtEl>
                                          <p:spTgt spid="20">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xEl>
                                              <p:pRg st="5" end="5"/>
                                            </p:txEl>
                                          </p:spTgt>
                                        </p:tgtEl>
                                        <p:attrNameLst>
                                          <p:attrName>style.visibility</p:attrName>
                                        </p:attrNameLst>
                                      </p:cBhvr>
                                      <p:to>
                                        <p:strVal val="visible"/>
                                      </p:to>
                                    </p:set>
                                    <p:animEffect transition="in" filter="fade">
                                      <p:cBhvr>
                                        <p:cTn id="62" dur="500"/>
                                        <p:tgtEl>
                                          <p:spTgt spid="20">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xEl>
                                              <p:pRg st="6" end="6"/>
                                            </p:txEl>
                                          </p:spTgt>
                                        </p:tgtEl>
                                        <p:attrNameLst>
                                          <p:attrName>style.visibility</p:attrName>
                                        </p:attrNameLst>
                                      </p:cBhvr>
                                      <p:to>
                                        <p:strVal val="visible"/>
                                      </p:to>
                                    </p:set>
                                    <p:animEffect transition="in" filter="fade">
                                      <p:cBhvr>
                                        <p:cTn id="6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build="p" bldLvl="4"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6645534"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Quanto pesa questo settore?</a:t>
            </a:r>
          </a:p>
        </p:txBody>
      </p:sp>
      <p:sp>
        <p:nvSpPr>
          <p:cNvPr id="7" name="CasellaDiTesto 6">
            <a:extLst>
              <a:ext uri="{FF2B5EF4-FFF2-40B4-BE49-F238E27FC236}">
                <a16:creationId xmlns:a16="http://schemas.microsoft.com/office/drawing/2014/main" id="{077F7194-DE1E-42E2-9722-C3FE19247CDF}"/>
              </a:ext>
            </a:extLst>
          </p:cNvPr>
          <p:cNvSpPr txBox="1"/>
          <p:nvPr/>
        </p:nvSpPr>
        <p:spPr>
          <a:xfrm rot="16200000">
            <a:off x="8108542" y="2543852"/>
            <a:ext cx="1786717" cy="284200"/>
          </a:xfrm>
          <a:prstGeom prst="rect">
            <a:avLst/>
          </a:prstGeom>
          <a:noFill/>
        </p:spPr>
        <p:txBody>
          <a:bodyPr wrap="square" rtlCol="0">
            <a:spAutoFit/>
          </a:bodyPr>
          <a:lstStyle/>
          <a:p>
            <a:r>
              <a:rPr lang="it-IT" sz="1200" i="1" dirty="0"/>
              <a:t>Fonte: GSIA Report 2018</a:t>
            </a:r>
          </a:p>
        </p:txBody>
      </p:sp>
      <p:graphicFrame>
        <p:nvGraphicFramePr>
          <p:cNvPr id="10" name="Grafico 9">
            <a:extLst>
              <a:ext uri="{FF2B5EF4-FFF2-40B4-BE49-F238E27FC236}">
                <a16:creationId xmlns:a16="http://schemas.microsoft.com/office/drawing/2014/main" id="{08AC37F1-1E9C-437D-82D2-33A78A41A8B8}"/>
              </a:ext>
            </a:extLst>
          </p:cNvPr>
          <p:cNvGraphicFramePr>
            <a:graphicFrameLocks/>
          </p:cNvGraphicFramePr>
          <p:nvPr>
            <p:extLst>
              <p:ext uri="{D42A27DB-BD31-4B8C-83A1-F6EECF244321}">
                <p14:modId xmlns:p14="http://schemas.microsoft.com/office/powerpoint/2010/main" val="1550146063"/>
              </p:ext>
            </p:extLst>
          </p:nvPr>
        </p:nvGraphicFramePr>
        <p:xfrm>
          <a:off x="5046519" y="1241145"/>
          <a:ext cx="3733800" cy="48036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co 10">
            <a:extLst>
              <a:ext uri="{FF2B5EF4-FFF2-40B4-BE49-F238E27FC236}">
                <a16:creationId xmlns:a16="http://schemas.microsoft.com/office/drawing/2014/main" id="{41EF62A3-1A9D-4144-BCB1-924943E2CAF0}"/>
              </a:ext>
            </a:extLst>
          </p:cNvPr>
          <p:cNvGraphicFramePr>
            <a:graphicFrameLocks/>
          </p:cNvGraphicFramePr>
          <p:nvPr>
            <p:extLst>
              <p:ext uri="{D42A27DB-BD31-4B8C-83A1-F6EECF244321}">
                <p14:modId xmlns:p14="http://schemas.microsoft.com/office/powerpoint/2010/main" val="1390210503"/>
              </p:ext>
            </p:extLst>
          </p:nvPr>
        </p:nvGraphicFramePr>
        <p:xfrm>
          <a:off x="267885" y="1241191"/>
          <a:ext cx="4572000" cy="48036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278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10" grpId="0">
        <p:bldAsOne/>
      </p:bldGraphic>
      <p:bldGraphic spid="1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6645534"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Un’altra categorizzazione degli investimenti sostenibili..</a:t>
            </a:r>
          </a:p>
        </p:txBody>
      </p:sp>
      <p:pic>
        <p:nvPicPr>
          <p:cNvPr id="2" name="Immagine 1">
            <a:extLst>
              <a:ext uri="{FF2B5EF4-FFF2-40B4-BE49-F238E27FC236}">
                <a16:creationId xmlns:a16="http://schemas.microsoft.com/office/drawing/2014/main" id="{AC493CDF-33DC-4267-9DCC-19917177BC44}"/>
              </a:ext>
            </a:extLst>
          </p:cNvPr>
          <p:cNvPicPr>
            <a:picLocks noChangeAspect="1"/>
          </p:cNvPicPr>
          <p:nvPr/>
        </p:nvPicPr>
        <p:blipFill>
          <a:blip r:embed="rId3"/>
          <a:stretch>
            <a:fillRect/>
          </a:stretch>
        </p:blipFill>
        <p:spPr>
          <a:xfrm>
            <a:off x="249382" y="1216077"/>
            <a:ext cx="8645236" cy="1544538"/>
          </a:xfrm>
          <a:prstGeom prst="rect">
            <a:avLst/>
          </a:prstGeom>
        </p:spPr>
      </p:pic>
      <p:pic>
        <p:nvPicPr>
          <p:cNvPr id="3" name="Immagine 2">
            <a:extLst>
              <a:ext uri="{FF2B5EF4-FFF2-40B4-BE49-F238E27FC236}">
                <a16:creationId xmlns:a16="http://schemas.microsoft.com/office/drawing/2014/main" id="{6B8C0541-4945-4B4E-A307-D1E7FE8D228A}"/>
              </a:ext>
            </a:extLst>
          </p:cNvPr>
          <p:cNvPicPr>
            <a:picLocks noChangeAspect="1"/>
          </p:cNvPicPr>
          <p:nvPr/>
        </p:nvPicPr>
        <p:blipFill>
          <a:blip r:embed="rId4"/>
          <a:stretch>
            <a:fillRect/>
          </a:stretch>
        </p:blipFill>
        <p:spPr>
          <a:xfrm>
            <a:off x="1216429" y="2948247"/>
            <a:ext cx="6711142" cy="3444248"/>
          </a:xfrm>
          <a:prstGeom prst="rect">
            <a:avLst/>
          </a:prstGeom>
        </p:spPr>
      </p:pic>
    </p:spTree>
    <p:extLst>
      <p:ext uri="{BB962C8B-B14F-4D97-AF65-F5344CB8AC3E}">
        <p14:creationId xmlns:p14="http://schemas.microsoft.com/office/powerpoint/2010/main" val="90452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6645534"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Alle volte è opportuno seguire il mercato…</a:t>
            </a:r>
          </a:p>
        </p:txBody>
      </p:sp>
      <p:pic>
        <p:nvPicPr>
          <p:cNvPr id="4" name="Immagine 3">
            <a:extLst>
              <a:ext uri="{FF2B5EF4-FFF2-40B4-BE49-F238E27FC236}">
                <a16:creationId xmlns:a16="http://schemas.microsoft.com/office/drawing/2014/main" id="{4D200A74-6964-4217-B639-B0DF52535EEC}"/>
              </a:ext>
            </a:extLst>
          </p:cNvPr>
          <p:cNvPicPr>
            <a:picLocks noChangeAspect="1"/>
          </p:cNvPicPr>
          <p:nvPr/>
        </p:nvPicPr>
        <p:blipFill>
          <a:blip r:embed="rId3"/>
          <a:stretch>
            <a:fillRect/>
          </a:stretch>
        </p:blipFill>
        <p:spPr>
          <a:xfrm>
            <a:off x="1228042" y="1327859"/>
            <a:ext cx="6687915" cy="4750603"/>
          </a:xfrm>
          <a:prstGeom prst="rect">
            <a:avLst/>
          </a:prstGeom>
        </p:spPr>
      </p:pic>
    </p:spTree>
    <p:extLst>
      <p:ext uri="{BB962C8B-B14F-4D97-AF65-F5344CB8AC3E}">
        <p14:creationId xmlns:p14="http://schemas.microsoft.com/office/powerpoint/2010/main" val="32550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6645534"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Le aree di investimento sostenibile…</a:t>
            </a:r>
          </a:p>
        </p:txBody>
      </p:sp>
      <p:pic>
        <p:nvPicPr>
          <p:cNvPr id="2" name="Immagine 1">
            <a:extLst>
              <a:ext uri="{FF2B5EF4-FFF2-40B4-BE49-F238E27FC236}">
                <a16:creationId xmlns:a16="http://schemas.microsoft.com/office/drawing/2014/main" id="{1CE51415-A956-4D6C-9278-B4F441EA19F4}"/>
              </a:ext>
            </a:extLst>
          </p:cNvPr>
          <p:cNvPicPr>
            <a:picLocks noChangeAspect="1"/>
          </p:cNvPicPr>
          <p:nvPr/>
        </p:nvPicPr>
        <p:blipFill>
          <a:blip r:embed="rId3"/>
          <a:stretch>
            <a:fillRect/>
          </a:stretch>
        </p:blipFill>
        <p:spPr>
          <a:xfrm>
            <a:off x="1136073" y="1214044"/>
            <a:ext cx="7014064" cy="4722181"/>
          </a:xfrm>
          <a:prstGeom prst="rect">
            <a:avLst/>
          </a:prstGeom>
        </p:spPr>
      </p:pic>
    </p:spTree>
    <p:extLst>
      <p:ext uri="{BB962C8B-B14F-4D97-AF65-F5344CB8AC3E}">
        <p14:creationId xmlns:p14="http://schemas.microsoft.com/office/powerpoint/2010/main" val="270439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7801002"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Quali sono i top asset manager che gestiscono fondi sostenibili</a:t>
            </a:r>
          </a:p>
        </p:txBody>
      </p:sp>
      <p:pic>
        <p:nvPicPr>
          <p:cNvPr id="3" name="Immagine 2">
            <a:extLst>
              <a:ext uri="{FF2B5EF4-FFF2-40B4-BE49-F238E27FC236}">
                <a16:creationId xmlns:a16="http://schemas.microsoft.com/office/drawing/2014/main" id="{2529E5EC-1FFD-4F8A-AD91-13B094442CE7}"/>
              </a:ext>
            </a:extLst>
          </p:cNvPr>
          <p:cNvPicPr>
            <a:picLocks noChangeAspect="1"/>
          </p:cNvPicPr>
          <p:nvPr/>
        </p:nvPicPr>
        <p:blipFill>
          <a:blip r:embed="rId3"/>
          <a:stretch>
            <a:fillRect/>
          </a:stretch>
        </p:blipFill>
        <p:spPr>
          <a:xfrm>
            <a:off x="573578" y="1587376"/>
            <a:ext cx="7996844" cy="3873085"/>
          </a:xfrm>
          <a:prstGeom prst="rect">
            <a:avLst/>
          </a:prstGeom>
        </p:spPr>
      </p:pic>
    </p:spTree>
    <p:extLst>
      <p:ext uri="{BB962C8B-B14F-4D97-AF65-F5344CB8AC3E}">
        <p14:creationId xmlns:p14="http://schemas.microsoft.com/office/powerpoint/2010/main" val="22348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7801002"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Come si distribuiscono i giudizi di sostenibilità di </a:t>
            </a:r>
            <a:r>
              <a:rPr lang="it-IT" sz="2000" b="1" dirty="0" err="1">
                <a:solidFill>
                  <a:schemeClr val="accent6">
                    <a:lumMod val="75000"/>
                  </a:schemeClr>
                </a:solidFill>
                <a:latin typeface="+mj-lt"/>
                <a:cs typeface="Arial" panose="020B0604020202020204" pitchFamily="34" charset="0"/>
              </a:rPr>
              <a:t>Morningstar</a:t>
            </a:r>
            <a:endParaRPr lang="it-IT" sz="2000" b="1" dirty="0">
              <a:solidFill>
                <a:schemeClr val="accent6">
                  <a:lumMod val="75000"/>
                </a:schemeClr>
              </a:solidFill>
              <a:latin typeface="+mj-lt"/>
              <a:cs typeface="Arial" panose="020B0604020202020204" pitchFamily="34" charset="0"/>
            </a:endParaRPr>
          </a:p>
        </p:txBody>
      </p:sp>
      <p:pic>
        <p:nvPicPr>
          <p:cNvPr id="2" name="Immagine 1">
            <a:extLst>
              <a:ext uri="{FF2B5EF4-FFF2-40B4-BE49-F238E27FC236}">
                <a16:creationId xmlns:a16="http://schemas.microsoft.com/office/drawing/2014/main" id="{3DF63FD6-6A9B-4464-B051-71E467045479}"/>
              </a:ext>
            </a:extLst>
          </p:cNvPr>
          <p:cNvPicPr>
            <a:picLocks noChangeAspect="1"/>
          </p:cNvPicPr>
          <p:nvPr/>
        </p:nvPicPr>
        <p:blipFill>
          <a:blip r:embed="rId3"/>
          <a:stretch>
            <a:fillRect/>
          </a:stretch>
        </p:blipFill>
        <p:spPr>
          <a:xfrm>
            <a:off x="0" y="2078682"/>
            <a:ext cx="9144000" cy="2700636"/>
          </a:xfrm>
          <a:prstGeom prst="rect">
            <a:avLst/>
          </a:prstGeom>
        </p:spPr>
      </p:pic>
    </p:spTree>
    <p:extLst>
      <p:ext uri="{BB962C8B-B14F-4D97-AF65-F5344CB8AC3E}">
        <p14:creationId xmlns:p14="http://schemas.microsoft.com/office/powerpoint/2010/main" val="5165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7801002"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Le performance dei fondi sostenibili</a:t>
            </a:r>
          </a:p>
        </p:txBody>
      </p:sp>
      <p:pic>
        <p:nvPicPr>
          <p:cNvPr id="3" name="Immagine 2">
            <a:extLst>
              <a:ext uri="{FF2B5EF4-FFF2-40B4-BE49-F238E27FC236}">
                <a16:creationId xmlns:a16="http://schemas.microsoft.com/office/drawing/2014/main" id="{B648D431-6068-498A-B3A7-D6224151473E}"/>
              </a:ext>
            </a:extLst>
          </p:cNvPr>
          <p:cNvPicPr>
            <a:picLocks noChangeAspect="1"/>
          </p:cNvPicPr>
          <p:nvPr/>
        </p:nvPicPr>
        <p:blipFill>
          <a:blip r:embed="rId3"/>
          <a:stretch>
            <a:fillRect/>
          </a:stretch>
        </p:blipFill>
        <p:spPr>
          <a:xfrm>
            <a:off x="399011" y="1237336"/>
            <a:ext cx="8345978" cy="4711951"/>
          </a:xfrm>
          <a:prstGeom prst="rect">
            <a:avLst/>
          </a:prstGeom>
        </p:spPr>
      </p:pic>
    </p:spTree>
    <p:extLst>
      <p:ext uri="{BB962C8B-B14F-4D97-AF65-F5344CB8AC3E}">
        <p14:creationId xmlns:p14="http://schemas.microsoft.com/office/powerpoint/2010/main" val="101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6645534"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Quanto pesa questo settore?</a:t>
            </a:r>
          </a:p>
        </p:txBody>
      </p:sp>
      <p:sp>
        <p:nvSpPr>
          <p:cNvPr id="2" name="Rettangolo 1">
            <a:extLst>
              <a:ext uri="{FF2B5EF4-FFF2-40B4-BE49-F238E27FC236}">
                <a16:creationId xmlns:a16="http://schemas.microsoft.com/office/drawing/2014/main" id="{FBC1BB73-B0AD-47F5-B4FD-93F409B4E10A}"/>
              </a:ext>
            </a:extLst>
          </p:cNvPr>
          <p:cNvSpPr/>
          <p:nvPr/>
        </p:nvSpPr>
        <p:spPr>
          <a:xfrm>
            <a:off x="4141248" y="1157751"/>
            <a:ext cx="4794097" cy="4370427"/>
          </a:xfrm>
          <a:prstGeom prst="rect">
            <a:avLst/>
          </a:prstGeom>
          <a:solidFill>
            <a:schemeClr val="bg1">
              <a:lumMod val="85000"/>
            </a:schemeClr>
          </a:solidFill>
        </p:spPr>
        <p:txBody>
          <a:bodyPr wrap="square">
            <a:spAutoFit/>
          </a:bodyPr>
          <a:lstStyle/>
          <a:p>
            <a:pPr>
              <a:spcAft>
                <a:spcPts val="0"/>
              </a:spcAft>
            </a:pPr>
            <a:r>
              <a:rPr lang="it-IT" dirty="0">
                <a:latin typeface="+mj-lt"/>
                <a:ea typeface="Calibri" panose="020F0502020204030204" pitchFamily="34" charset="0"/>
                <a:cs typeface="Times New Roman" panose="02020603050405020304" pitchFamily="18" charset="0"/>
              </a:rPr>
              <a:t>Il 15.01.18 scrive ai CEO delle imprese finanziate:</a:t>
            </a:r>
          </a:p>
          <a:p>
            <a:pPr>
              <a:spcAft>
                <a:spcPts val="0"/>
              </a:spcAft>
            </a:pPr>
            <a:endParaRPr lang="it-IT" sz="2000" dirty="0">
              <a:latin typeface="+mj-lt"/>
              <a:ea typeface="Calibri" panose="020F0502020204030204" pitchFamily="34" charset="0"/>
              <a:cs typeface="Times New Roman" panose="02020603050405020304" pitchFamily="18" charset="0"/>
            </a:endParaRPr>
          </a:p>
          <a:p>
            <a:r>
              <a:rPr lang="it-IT" sz="2000" i="1" dirty="0">
                <a:latin typeface="+mj-lt"/>
                <a:ea typeface="Calibri" panose="020F0502020204030204" pitchFamily="34" charset="0"/>
                <a:cs typeface="Times New Roman" panose="02020603050405020304" pitchFamily="18" charset="0"/>
              </a:rPr>
              <a:t>«</a:t>
            </a:r>
            <a:r>
              <a:rPr lang="en-US" sz="2000" i="1" dirty="0">
                <a:latin typeface="+mj-lt"/>
              </a:rPr>
              <a:t>Indeed, the public expectations of your company have never been greater. </a:t>
            </a:r>
          </a:p>
          <a:p>
            <a:r>
              <a:rPr lang="en-US" sz="2000" i="1" dirty="0">
                <a:latin typeface="+mj-lt"/>
              </a:rPr>
              <a:t>Society is demanding that companies, both public and private, serve a social purpose. </a:t>
            </a:r>
          </a:p>
          <a:p>
            <a:r>
              <a:rPr lang="en-US" sz="2000" i="1" dirty="0">
                <a:latin typeface="+mj-lt"/>
              </a:rPr>
              <a:t>To prosper over time, every company must not only deliver financial performance, but also show how it makes a positive contribution to society. </a:t>
            </a:r>
          </a:p>
          <a:p>
            <a:r>
              <a:rPr lang="en-US" sz="2000" i="1" dirty="0">
                <a:latin typeface="+mj-lt"/>
              </a:rPr>
              <a:t>[…]</a:t>
            </a:r>
          </a:p>
          <a:p>
            <a:r>
              <a:rPr lang="en-US" sz="2000" i="1" dirty="0">
                <a:latin typeface="+mj-lt"/>
              </a:rPr>
              <a:t>Without a sense of purpose, no company, either public or private, can achieve its full potential.</a:t>
            </a:r>
            <a:r>
              <a:rPr lang="it-IT" sz="2000" i="1" dirty="0">
                <a:latin typeface="+mj-lt"/>
                <a:ea typeface="Calibri" panose="020F0502020204030204" pitchFamily="34" charset="0"/>
                <a:cs typeface="Times New Roman" panose="02020603050405020304" pitchFamily="18" charset="0"/>
              </a:rPr>
              <a:t>» </a:t>
            </a:r>
            <a:endParaRPr lang="it-IT" sz="2400" dirty="0">
              <a:latin typeface="+mj-lt"/>
              <a:ea typeface="Calibri" panose="020F0502020204030204" pitchFamily="34" charset="0"/>
              <a:cs typeface="Times New Roman" panose="02020603050405020304" pitchFamily="18" charset="0"/>
            </a:endParaRPr>
          </a:p>
        </p:txBody>
      </p:sp>
      <p:pic>
        <p:nvPicPr>
          <p:cNvPr id="1026" name="Picture 2" descr="Risultati immagini per laurence fink">
            <a:extLst>
              <a:ext uri="{FF2B5EF4-FFF2-40B4-BE49-F238E27FC236}">
                <a16:creationId xmlns:a16="http://schemas.microsoft.com/office/drawing/2014/main" id="{E13A984C-73BF-4700-83F5-73C3E66C9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35" y="1182299"/>
            <a:ext cx="2271249" cy="22712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84912B76-E700-4F58-B739-6933C0CD6FDE}"/>
              </a:ext>
            </a:extLst>
          </p:cNvPr>
          <p:cNvSpPr/>
          <p:nvPr/>
        </p:nvSpPr>
        <p:spPr>
          <a:xfrm>
            <a:off x="1034244" y="3695584"/>
            <a:ext cx="1767087" cy="369332"/>
          </a:xfrm>
          <a:prstGeom prst="rect">
            <a:avLst/>
          </a:prstGeom>
        </p:spPr>
        <p:txBody>
          <a:bodyPr wrap="none">
            <a:spAutoFit/>
          </a:bodyPr>
          <a:lstStyle/>
          <a:p>
            <a:r>
              <a:rPr lang="it-IT" i="1" dirty="0">
                <a:latin typeface="Calibri" panose="020F0502020204030204" pitchFamily="34" charset="0"/>
                <a:ea typeface="Calibri" panose="020F0502020204030204" pitchFamily="34" charset="0"/>
                <a:cs typeface="Times New Roman" panose="02020603050405020304" pitchFamily="18" charset="0"/>
              </a:rPr>
              <a:t>Laurence D. Fink</a:t>
            </a:r>
            <a:r>
              <a:rPr lang="it-IT" dirty="0">
                <a:latin typeface="Calibri" panose="020F0502020204030204" pitchFamily="34" charset="0"/>
                <a:ea typeface="Calibri" panose="020F0502020204030204" pitchFamily="34" charset="0"/>
                <a:cs typeface="Times New Roman" panose="02020603050405020304" pitchFamily="18" charset="0"/>
              </a:rPr>
              <a:t> </a:t>
            </a:r>
            <a:endParaRPr lang="it-IT" dirty="0"/>
          </a:p>
        </p:txBody>
      </p:sp>
      <p:pic>
        <p:nvPicPr>
          <p:cNvPr id="1032" name="Picture 8" descr="Risultati immagini per blackrock">
            <a:extLst>
              <a:ext uri="{FF2B5EF4-FFF2-40B4-BE49-F238E27FC236}">
                <a16:creationId xmlns:a16="http://schemas.microsoft.com/office/drawing/2014/main" id="{16E7A35A-0241-43AE-99EE-C72237B61A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94" t="37554" r="14899" b="35712"/>
          <a:stretch/>
        </p:blipFill>
        <p:spPr bwMode="auto">
          <a:xfrm>
            <a:off x="322191" y="4755132"/>
            <a:ext cx="3191194" cy="627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D16FAB49-B2EA-40C4-9107-1792A9E7AE4C}"/>
              </a:ext>
            </a:extLst>
          </p:cNvPr>
          <p:cNvSpPr/>
          <p:nvPr/>
        </p:nvSpPr>
        <p:spPr>
          <a:xfrm>
            <a:off x="69926" y="4362017"/>
            <a:ext cx="3748014" cy="369332"/>
          </a:xfrm>
          <a:prstGeom prst="rect">
            <a:avLst/>
          </a:prstGeom>
        </p:spPr>
        <p:txBody>
          <a:bodyPr wrap="none">
            <a:spAutoFit/>
          </a:bodyPr>
          <a:lstStyle/>
          <a:p>
            <a:pPr>
              <a:spcAft>
                <a:spcPts val="0"/>
              </a:spcAft>
            </a:pPr>
            <a:r>
              <a:rPr lang="it-IT" i="1" dirty="0">
                <a:latin typeface="Calibri" panose="020F0502020204030204" pitchFamily="34" charset="0"/>
                <a:ea typeface="Calibri" panose="020F0502020204030204" pitchFamily="34" charset="0"/>
                <a:cs typeface="Times New Roman" panose="02020603050405020304" pitchFamily="18" charset="0"/>
              </a:rPr>
              <a:t>Presidente e Amministratore Delegato</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ttangolo 13">
            <a:extLst>
              <a:ext uri="{FF2B5EF4-FFF2-40B4-BE49-F238E27FC236}">
                <a16:creationId xmlns:a16="http://schemas.microsoft.com/office/drawing/2014/main" id="{9526AA68-EBF2-4947-BFF9-203FA46E374D}"/>
              </a:ext>
            </a:extLst>
          </p:cNvPr>
          <p:cNvSpPr/>
          <p:nvPr/>
        </p:nvSpPr>
        <p:spPr>
          <a:xfrm>
            <a:off x="393164" y="5514733"/>
            <a:ext cx="2994089" cy="584775"/>
          </a:xfrm>
          <a:prstGeom prst="rect">
            <a:avLst/>
          </a:prstGeom>
        </p:spPr>
        <p:txBody>
          <a:bodyPr wrap="none">
            <a:spAutoFit/>
          </a:bodyPr>
          <a:lstStyle/>
          <a:p>
            <a:pPr>
              <a:spcAft>
                <a:spcPts val="0"/>
              </a:spcAft>
            </a:pPr>
            <a:r>
              <a:rPr lang="it-IT" sz="1600" dirty="0">
                <a:latin typeface="Calibri" panose="020F0502020204030204" pitchFamily="34" charset="0"/>
                <a:ea typeface="Calibri" panose="020F0502020204030204" pitchFamily="34" charset="0"/>
                <a:cs typeface="Times New Roman" panose="02020603050405020304" pitchFamily="18" charset="0"/>
              </a:rPr>
              <a:t>Fra i maggiori gestori di patrimoni</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al mondo (7 </a:t>
            </a:r>
            <a:r>
              <a:rPr lang="it-IT" sz="1600" dirty="0" err="1">
                <a:latin typeface="Calibri" panose="020F0502020204030204" pitchFamily="34" charset="0"/>
                <a:ea typeface="Calibri" panose="020F0502020204030204" pitchFamily="34" charset="0"/>
                <a:cs typeface="Times New Roman" panose="02020603050405020304" pitchFamily="18" charset="0"/>
              </a:rPr>
              <a:t>trn</a:t>
            </a:r>
            <a:r>
              <a:rPr lang="it-IT" sz="1600" dirty="0">
                <a:latin typeface="Calibri" panose="020F0502020204030204" pitchFamily="34" charset="0"/>
                <a:ea typeface="Calibri" panose="020F0502020204030204" pitchFamily="34" charset="0"/>
                <a:cs typeface="Times New Roman" panose="02020603050405020304" pitchFamily="18" charset="0"/>
              </a:rPr>
              <a:t> USD)</a:t>
            </a:r>
          </a:p>
        </p:txBody>
      </p:sp>
    </p:spTree>
    <p:extLst>
      <p:ext uri="{BB962C8B-B14F-4D97-AF65-F5344CB8AC3E}">
        <p14:creationId xmlns:p14="http://schemas.microsoft.com/office/powerpoint/2010/main" val="419760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p:bldP spid="6"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3791" y="92691"/>
            <a:ext cx="4968552"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FF6600"/>
                </a:solidFill>
                <a:effectLst/>
                <a:uLnTx/>
                <a:uFillTx/>
                <a:latin typeface="Calibri"/>
                <a:ea typeface="+mn-ea"/>
                <a:cs typeface="+mn-cs"/>
              </a:rPr>
              <a:t>CONTENUTI</a:t>
            </a:r>
          </a:p>
        </p:txBody>
      </p:sp>
      <p:sp>
        <p:nvSpPr>
          <p:cNvPr id="6" name="Segnaposto contenuto 5"/>
          <p:cNvSpPr>
            <a:spLocks noGrp="1"/>
          </p:cNvSpPr>
          <p:nvPr>
            <p:ph idx="1"/>
          </p:nvPr>
        </p:nvSpPr>
        <p:spPr>
          <a:xfrm>
            <a:off x="2555775" y="1200361"/>
            <a:ext cx="6449679" cy="4888712"/>
          </a:xfrm>
        </p:spPr>
        <p:txBody>
          <a:bodyPr>
            <a:normAutofit fontScale="92500" lnSpcReduction="10000"/>
          </a:bodyPr>
          <a:lstStyle/>
          <a:p>
            <a:pPr>
              <a:lnSpc>
                <a:spcPct val="120000"/>
              </a:lnSpc>
              <a:spcBef>
                <a:spcPts val="1200"/>
              </a:spcBef>
              <a:buClr>
                <a:srgbClr val="F96F07"/>
              </a:buClr>
            </a:pPr>
            <a:r>
              <a:rPr lang="it-IT" sz="4400" dirty="0"/>
              <a:t>Filantropia, sostenibilità, … </a:t>
            </a:r>
            <a:r>
              <a:rPr lang="it-IT" sz="4400" b="1" dirty="0"/>
              <a:t>facciamo chiarezza</a:t>
            </a:r>
          </a:p>
          <a:p>
            <a:pPr>
              <a:lnSpc>
                <a:spcPct val="120000"/>
              </a:lnSpc>
              <a:spcBef>
                <a:spcPts val="1200"/>
              </a:spcBef>
              <a:buClr>
                <a:srgbClr val="F96F07"/>
              </a:buClr>
            </a:pPr>
            <a:r>
              <a:rPr lang="it-IT" sz="4400" b="1" dirty="0"/>
              <a:t>Misure </a:t>
            </a:r>
            <a:r>
              <a:rPr lang="it-IT" sz="4400" dirty="0"/>
              <a:t>di sostenibilità</a:t>
            </a:r>
            <a:endParaRPr lang="it-IT" sz="4400" b="1" dirty="0"/>
          </a:p>
          <a:p>
            <a:pPr>
              <a:lnSpc>
                <a:spcPct val="120000"/>
              </a:lnSpc>
              <a:spcBef>
                <a:spcPts val="1200"/>
              </a:spcBef>
              <a:buClr>
                <a:srgbClr val="F96F07"/>
              </a:buClr>
            </a:pPr>
            <a:r>
              <a:rPr lang="it-IT" sz="4400" b="1" dirty="0"/>
              <a:t>Imprese </a:t>
            </a:r>
            <a:r>
              <a:rPr lang="it-IT" sz="4400" dirty="0"/>
              <a:t>e sostenibilità</a:t>
            </a:r>
          </a:p>
          <a:p>
            <a:pPr>
              <a:lnSpc>
                <a:spcPct val="120000"/>
              </a:lnSpc>
              <a:spcBef>
                <a:spcPts val="1200"/>
              </a:spcBef>
              <a:buClr>
                <a:srgbClr val="F96F07"/>
              </a:buClr>
            </a:pPr>
            <a:r>
              <a:rPr lang="it-IT" sz="4400" b="1" dirty="0"/>
              <a:t>Finanza </a:t>
            </a:r>
            <a:r>
              <a:rPr lang="it-IT" sz="4400" dirty="0"/>
              <a:t>e sostenibilità</a:t>
            </a:r>
          </a:p>
          <a:p>
            <a:pPr>
              <a:lnSpc>
                <a:spcPct val="120000"/>
              </a:lnSpc>
              <a:spcBef>
                <a:spcPts val="1200"/>
              </a:spcBef>
              <a:buClr>
                <a:srgbClr val="F96F07"/>
              </a:buClr>
            </a:pPr>
            <a:r>
              <a:rPr lang="it-IT" sz="4400" b="1" dirty="0"/>
              <a:t>Che fare?</a:t>
            </a:r>
          </a:p>
        </p:txBody>
      </p:sp>
      <p:pic>
        <p:nvPicPr>
          <p:cNvPr id="2060" name="Picture 12" descr="Risultati immagini per agenda png clipart">
            <a:extLst>
              <a:ext uri="{FF2B5EF4-FFF2-40B4-BE49-F238E27FC236}">
                <a16:creationId xmlns:a16="http://schemas.microsoft.com/office/drawing/2014/main" id="{0D575844-FF6D-445B-AA60-2C669DC6C1D8}"/>
              </a:ext>
            </a:extLst>
          </p:cNvPr>
          <p:cNvPicPr>
            <a:picLocks noChangeAspect="1" noChangeArrowheads="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21" y="1421296"/>
            <a:ext cx="2007704" cy="20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0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Finanza e sostenibilità</a:t>
            </a:r>
          </a:p>
        </p:txBody>
      </p:sp>
      <p:sp>
        <p:nvSpPr>
          <p:cNvPr id="17" name="CasellaDiTesto 16">
            <a:extLst>
              <a:ext uri="{FF2B5EF4-FFF2-40B4-BE49-F238E27FC236}">
                <a16:creationId xmlns:a16="http://schemas.microsoft.com/office/drawing/2014/main" id="{B3A758B2-DD60-42EE-817F-46D0208637BC}"/>
              </a:ext>
            </a:extLst>
          </p:cNvPr>
          <p:cNvSpPr txBox="1"/>
          <p:nvPr/>
        </p:nvSpPr>
        <p:spPr>
          <a:xfrm>
            <a:off x="267885" y="675984"/>
            <a:ext cx="6645534"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Quanto pesa questo settore?</a:t>
            </a:r>
          </a:p>
        </p:txBody>
      </p:sp>
      <p:sp>
        <p:nvSpPr>
          <p:cNvPr id="7" name="CasellaDiTesto 6">
            <a:extLst>
              <a:ext uri="{FF2B5EF4-FFF2-40B4-BE49-F238E27FC236}">
                <a16:creationId xmlns:a16="http://schemas.microsoft.com/office/drawing/2014/main" id="{077F7194-DE1E-42E2-9722-C3FE19247CDF}"/>
              </a:ext>
            </a:extLst>
          </p:cNvPr>
          <p:cNvSpPr txBox="1"/>
          <p:nvPr/>
        </p:nvSpPr>
        <p:spPr>
          <a:xfrm>
            <a:off x="6093078" y="6306844"/>
            <a:ext cx="1786717" cy="284200"/>
          </a:xfrm>
          <a:prstGeom prst="rect">
            <a:avLst/>
          </a:prstGeom>
          <a:noFill/>
        </p:spPr>
        <p:txBody>
          <a:bodyPr wrap="square" rtlCol="0">
            <a:spAutoFit/>
          </a:bodyPr>
          <a:lstStyle/>
          <a:p>
            <a:r>
              <a:rPr lang="it-IT" sz="1200" i="1" dirty="0"/>
              <a:t>Fonte: </a:t>
            </a:r>
            <a:r>
              <a:rPr lang="it-IT" sz="1200" i="1" dirty="0" err="1"/>
              <a:t>Morningstar</a:t>
            </a:r>
            <a:r>
              <a:rPr lang="it-IT" sz="1200" i="1" dirty="0"/>
              <a:t>, 2019</a:t>
            </a:r>
          </a:p>
        </p:txBody>
      </p:sp>
      <p:graphicFrame>
        <p:nvGraphicFramePr>
          <p:cNvPr id="8" name="Grafico 7">
            <a:extLst>
              <a:ext uri="{FF2B5EF4-FFF2-40B4-BE49-F238E27FC236}">
                <a16:creationId xmlns:a16="http://schemas.microsoft.com/office/drawing/2014/main" id="{D69988AF-7A53-4757-9DA7-827A6C3D88EF}"/>
              </a:ext>
            </a:extLst>
          </p:cNvPr>
          <p:cNvGraphicFramePr>
            <a:graphicFrameLocks/>
          </p:cNvGraphicFramePr>
          <p:nvPr>
            <p:extLst>
              <p:ext uri="{D42A27DB-BD31-4B8C-83A1-F6EECF244321}">
                <p14:modId xmlns:p14="http://schemas.microsoft.com/office/powerpoint/2010/main" val="3704039190"/>
              </p:ext>
            </p:extLst>
          </p:nvPr>
        </p:nvGraphicFramePr>
        <p:xfrm>
          <a:off x="267885" y="1271874"/>
          <a:ext cx="8599954" cy="4858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414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sustainability clipart">
            <a:extLst>
              <a:ext uri="{FF2B5EF4-FFF2-40B4-BE49-F238E27FC236}">
                <a16:creationId xmlns:a16="http://schemas.microsoft.com/office/drawing/2014/main" id="{263BBAFE-0FA0-45CB-A839-3D6742284A4C}"/>
              </a:ext>
            </a:extLst>
          </p:cNvPr>
          <p:cNvPicPr>
            <a:picLocks noChangeAspect="1" noChangeArrowheads="1"/>
          </p:cNvPicPr>
          <p:nvPr/>
        </p:nvPicPr>
        <p:blipFill>
          <a:blip r:embed="rId3">
            <a:duotone>
              <a:schemeClr val="accent3">
                <a:shade val="45000"/>
                <a:satMod val="135000"/>
              </a:schemeClr>
              <a:prstClr val="white"/>
            </a:duotone>
            <a:alphaModFix amt="60000"/>
            <a:extLst>
              <a:ext uri="{28A0092B-C50C-407E-A947-70E740481C1C}">
                <a14:useLocalDpi xmlns:a14="http://schemas.microsoft.com/office/drawing/2010/main" val="0"/>
              </a:ext>
            </a:extLst>
          </a:blip>
          <a:srcRect/>
          <a:stretch>
            <a:fillRect/>
          </a:stretch>
        </p:blipFill>
        <p:spPr bwMode="auto">
          <a:xfrm>
            <a:off x="1818257" y="662787"/>
            <a:ext cx="5507487" cy="5507487"/>
          </a:xfrm>
          <a:prstGeom prst="rect">
            <a:avLst/>
          </a:prstGeom>
          <a:noFill/>
          <a:extLst>
            <a:ext uri="{909E8E84-426E-40DD-AFC4-6F175D3DCCD1}">
              <a14:hiddenFill xmlns:a14="http://schemas.microsoft.com/office/drawing/2010/main">
                <a:solidFill>
                  <a:srgbClr val="FFFFFF"/>
                </a:solidFill>
              </a14:hiddenFill>
            </a:ext>
          </a:extLst>
        </p:spPr>
      </p:pic>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In conclusione</a:t>
            </a:r>
          </a:p>
        </p:txBody>
      </p:sp>
      <p:sp>
        <p:nvSpPr>
          <p:cNvPr id="2" name="Ovale 1">
            <a:extLst>
              <a:ext uri="{FF2B5EF4-FFF2-40B4-BE49-F238E27FC236}">
                <a16:creationId xmlns:a16="http://schemas.microsoft.com/office/drawing/2014/main" id="{562DCF83-DF77-4286-B8A7-A2420A501481}"/>
              </a:ext>
            </a:extLst>
          </p:cNvPr>
          <p:cNvSpPr/>
          <p:nvPr/>
        </p:nvSpPr>
        <p:spPr>
          <a:xfrm>
            <a:off x="267885" y="1380806"/>
            <a:ext cx="2706378" cy="10494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800" dirty="0"/>
              <a:t>Cittadini</a:t>
            </a:r>
          </a:p>
        </p:txBody>
      </p:sp>
      <p:sp>
        <p:nvSpPr>
          <p:cNvPr id="11" name="Ovale 10">
            <a:extLst>
              <a:ext uri="{FF2B5EF4-FFF2-40B4-BE49-F238E27FC236}">
                <a16:creationId xmlns:a16="http://schemas.microsoft.com/office/drawing/2014/main" id="{79B7D824-8AD6-4530-B854-7962B503B98D}"/>
              </a:ext>
            </a:extLst>
          </p:cNvPr>
          <p:cNvSpPr/>
          <p:nvPr/>
        </p:nvSpPr>
        <p:spPr>
          <a:xfrm>
            <a:off x="6123616" y="1380806"/>
            <a:ext cx="2706378" cy="10494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2800" dirty="0"/>
              <a:t>Imprese</a:t>
            </a:r>
          </a:p>
        </p:txBody>
      </p:sp>
      <p:sp>
        <p:nvSpPr>
          <p:cNvPr id="12" name="Ovale 11">
            <a:extLst>
              <a:ext uri="{FF2B5EF4-FFF2-40B4-BE49-F238E27FC236}">
                <a16:creationId xmlns:a16="http://schemas.microsoft.com/office/drawing/2014/main" id="{214706B9-3489-4736-8E53-3D59D53AC1E9}"/>
              </a:ext>
            </a:extLst>
          </p:cNvPr>
          <p:cNvSpPr/>
          <p:nvPr/>
        </p:nvSpPr>
        <p:spPr>
          <a:xfrm>
            <a:off x="3253774" y="4554610"/>
            <a:ext cx="2706378" cy="104941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800" dirty="0"/>
              <a:t>Finanza</a:t>
            </a:r>
          </a:p>
        </p:txBody>
      </p:sp>
      <p:sp>
        <p:nvSpPr>
          <p:cNvPr id="13" name="Rettangolo 12">
            <a:extLst>
              <a:ext uri="{FF2B5EF4-FFF2-40B4-BE49-F238E27FC236}">
                <a16:creationId xmlns:a16="http://schemas.microsoft.com/office/drawing/2014/main" id="{B635F397-0A6E-43FB-AD0E-AA2A59C744DC}"/>
              </a:ext>
            </a:extLst>
          </p:cNvPr>
          <p:cNvSpPr/>
          <p:nvPr/>
        </p:nvSpPr>
        <p:spPr>
          <a:xfrm>
            <a:off x="353801" y="2535589"/>
            <a:ext cx="2984680" cy="1077218"/>
          </a:xfrm>
          <a:prstGeom prst="rect">
            <a:avLst/>
          </a:prstGeom>
        </p:spPr>
        <p:txBody>
          <a:bodyPr wrap="square">
            <a:spAutoFit/>
          </a:bodyPr>
          <a:lstStyle/>
          <a:p>
            <a:pPr marL="285750" lvl="0" indent="-285750">
              <a:buFont typeface="Arial" panose="020B0604020202020204" pitchFamily="34" charset="0"/>
              <a:buChar char="•"/>
              <a:defRPr/>
            </a:pPr>
            <a:r>
              <a:rPr lang="it-IT" sz="1600" dirty="0">
                <a:solidFill>
                  <a:schemeClr val="accent3">
                    <a:lumMod val="50000"/>
                  </a:schemeClr>
                </a:solidFill>
              </a:rPr>
              <a:t>Sensibilità a temi ambientali e sociali (consumatori)</a:t>
            </a:r>
          </a:p>
          <a:p>
            <a:pPr marL="285750" lvl="0" indent="-285750">
              <a:buFont typeface="Arial" panose="020B0604020202020204" pitchFamily="34" charset="0"/>
              <a:buChar char="•"/>
              <a:defRPr/>
            </a:pPr>
            <a:r>
              <a:rPr lang="it-IT" sz="1600" dirty="0">
                <a:solidFill>
                  <a:schemeClr val="accent3">
                    <a:lumMod val="50000"/>
                  </a:schemeClr>
                </a:solidFill>
              </a:rPr>
              <a:t>Sensibilità all’investimento sostenibile (risparmiatori)</a:t>
            </a:r>
            <a:endParaRPr lang="pt-BR" sz="1600" dirty="0">
              <a:solidFill>
                <a:schemeClr val="accent3">
                  <a:lumMod val="50000"/>
                </a:schemeClr>
              </a:solidFill>
            </a:endParaRPr>
          </a:p>
        </p:txBody>
      </p:sp>
      <p:sp>
        <p:nvSpPr>
          <p:cNvPr id="15" name="Rettangolo 14">
            <a:extLst>
              <a:ext uri="{FF2B5EF4-FFF2-40B4-BE49-F238E27FC236}">
                <a16:creationId xmlns:a16="http://schemas.microsoft.com/office/drawing/2014/main" id="{AB3F9FA6-E5DE-47DF-A904-50F3B398131B}"/>
              </a:ext>
            </a:extLst>
          </p:cNvPr>
          <p:cNvSpPr/>
          <p:nvPr/>
        </p:nvSpPr>
        <p:spPr>
          <a:xfrm>
            <a:off x="6123616" y="2535589"/>
            <a:ext cx="2786160" cy="1077218"/>
          </a:xfrm>
          <a:prstGeom prst="rect">
            <a:avLst/>
          </a:prstGeom>
        </p:spPr>
        <p:txBody>
          <a:bodyPr wrap="square">
            <a:spAutoFit/>
          </a:bodyPr>
          <a:lstStyle/>
          <a:p>
            <a:pPr lvl="0">
              <a:defRPr/>
            </a:pPr>
            <a:r>
              <a:rPr lang="it-IT" sz="1600" dirty="0">
                <a:solidFill>
                  <a:schemeClr val="accent4">
                    <a:lumMod val="50000"/>
                  </a:schemeClr>
                </a:solidFill>
              </a:rPr>
              <a:t>Creazione di qualità dei processi produttivi, della </a:t>
            </a:r>
            <a:r>
              <a:rPr lang="it-IT" sz="1600" i="1" dirty="0">
                <a:solidFill>
                  <a:schemeClr val="accent4">
                    <a:lumMod val="50000"/>
                  </a:schemeClr>
                </a:solidFill>
              </a:rPr>
              <a:t>governance</a:t>
            </a:r>
            <a:r>
              <a:rPr lang="it-IT" sz="1600" dirty="0">
                <a:solidFill>
                  <a:schemeClr val="accent4">
                    <a:lumMod val="50000"/>
                  </a:schemeClr>
                </a:solidFill>
              </a:rPr>
              <a:t> e di valore per l’impresa</a:t>
            </a:r>
            <a:endParaRPr lang="pt-BR" sz="1600" dirty="0">
              <a:solidFill>
                <a:schemeClr val="accent4">
                  <a:lumMod val="50000"/>
                </a:schemeClr>
              </a:solidFill>
            </a:endParaRPr>
          </a:p>
        </p:txBody>
      </p:sp>
      <p:sp>
        <p:nvSpPr>
          <p:cNvPr id="5" name="Freccia bidirezionale orizzontale 4">
            <a:extLst>
              <a:ext uri="{FF2B5EF4-FFF2-40B4-BE49-F238E27FC236}">
                <a16:creationId xmlns:a16="http://schemas.microsoft.com/office/drawing/2014/main" id="{1C0BF444-8DC2-4DBB-9396-A0CDA6D75715}"/>
              </a:ext>
            </a:extLst>
          </p:cNvPr>
          <p:cNvSpPr/>
          <p:nvPr/>
        </p:nvSpPr>
        <p:spPr>
          <a:xfrm>
            <a:off x="3093005" y="1423764"/>
            <a:ext cx="2984680" cy="33851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solidFill>
                <a:schemeClr val="tx1"/>
              </a:solidFill>
            </a:endParaRPr>
          </a:p>
        </p:txBody>
      </p:sp>
      <p:sp>
        <p:nvSpPr>
          <p:cNvPr id="18" name="Freccia bidirezionale orizzontale 17">
            <a:extLst>
              <a:ext uri="{FF2B5EF4-FFF2-40B4-BE49-F238E27FC236}">
                <a16:creationId xmlns:a16="http://schemas.microsoft.com/office/drawing/2014/main" id="{EA0321CC-146D-4B13-8A00-9D714C94A014}"/>
              </a:ext>
            </a:extLst>
          </p:cNvPr>
          <p:cNvSpPr/>
          <p:nvPr/>
        </p:nvSpPr>
        <p:spPr>
          <a:xfrm rot="18900000">
            <a:off x="5852338" y="4255941"/>
            <a:ext cx="2303138" cy="318898"/>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solidFill>
                <a:schemeClr val="tx1"/>
              </a:solidFill>
            </a:endParaRPr>
          </a:p>
        </p:txBody>
      </p:sp>
      <p:sp>
        <p:nvSpPr>
          <p:cNvPr id="19" name="Rettangolo 18">
            <a:extLst>
              <a:ext uri="{FF2B5EF4-FFF2-40B4-BE49-F238E27FC236}">
                <a16:creationId xmlns:a16="http://schemas.microsoft.com/office/drawing/2014/main" id="{0D22033A-D94C-4CA8-AA61-0440110E3F6D}"/>
              </a:ext>
            </a:extLst>
          </p:cNvPr>
          <p:cNvSpPr/>
          <p:nvPr/>
        </p:nvSpPr>
        <p:spPr>
          <a:xfrm>
            <a:off x="3337456" y="5576692"/>
            <a:ext cx="2786160" cy="830997"/>
          </a:xfrm>
          <a:prstGeom prst="rect">
            <a:avLst/>
          </a:prstGeom>
        </p:spPr>
        <p:txBody>
          <a:bodyPr wrap="square">
            <a:spAutoFit/>
          </a:bodyPr>
          <a:lstStyle/>
          <a:p>
            <a:pPr lvl="0">
              <a:defRPr/>
            </a:pPr>
            <a:r>
              <a:rPr lang="it-IT" sz="1600" dirty="0">
                <a:solidFill>
                  <a:schemeClr val="accent6">
                    <a:lumMod val="50000"/>
                  </a:schemeClr>
                </a:solidFill>
              </a:rPr>
              <a:t>Integrazione fra ESG e criteri di selezione investimenti e concessione finanziamenti</a:t>
            </a:r>
            <a:endParaRPr lang="pt-BR" sz="1600" dirty="0">
              <a:solidFill>
                <a:schemeClr val="accent6">
                  <a:lumMod val="50000"/>
                </a:schemeClr>
              </a:solidFill>
            </a:endParaRPr>
          </a:p>
        </p:txBody>
      </p:sp>
      <p:sp>
        <p:nvSpPr>
          <p:cNvPr id="3" name="Rettangolo 2">
            <a:extLst>
              <a:ext uri="{FF2B5EF4-FFF2-40B4-BE49-F238E27FC236}">
                <a16:creationId xmlns:a16="http://schemas.microsoft.com/office/drawing/2014/main" id="{0549D797-4F9B-44BC-8578-3C20422DD73E}"/>
              </a:ext>
            </a:extLst>
          </p:cNvPr>
          <p:cNvSpPr/>
          <p:nvPr/>
        </p:nvSpPr>
        <p:spPr>
          <a:xfrm>
            <a:off x="2320963" y="1642906"/>
            <a:ext cx="4572000" cy="830997"/>
          </a:xfrm>
          <a:prstGeom prst="rect">
            <a:avLst/>
          </a:prstGeom>
        </p:spPr>
        <p:txBody>
          <a:bodyPr>
            <a:spAutoFit/>
          </a:bodyPr>
          <a:lstStyle/>
          <a:p>
            <a:pPr algn="ctr"/>
            <a:r>
              <a:rPr lang="it-IT" sz="1600" i="1" dirty="0"/>
              <a:t>risposta ai bisogni</a:t>
            </a:r>
          </a:p>
          <a:p>
            <a:pPr algn="ctr"/>
            <a:r>
              <a:rPr lang="it-IT" sz="1600" i="1" dirty="0"/>
              <a:t>selezione delle controparti</a:t>
            </a:r>
          </a:p>
          <a:p>
            <a:pPr algn="ctr"/>
            <a:r>
              <a:rPr lang="it-IT" sz="1600" i="1" dirty="0"/>
              <a:t>trasparenza</a:t>
            </a:r>
          </a:p>
        </p:txBody>
      </p:sp>
      <p:sp>
        <p:nvSpPr>
          <p:cNvPr id="4" name="Rettangolo 3">
            <a:extLst>
              <a:ext uri="{FF2B5EF4-FFF2-40B4-BE49-F238E27FC236}">
                <a16:creationId xmlns:a16="http://schemas.microsoft.com/office/drawing/2014/main" id="{A1FE24F3-0643-4EDF-B709-0154155B5DFA}"/>
              </a:ext>
            </a:extLst>
          </p:cNvPr>
          <p:cNvSpPr/>
          <p:nvPr/>
        </p:nvSpPr>
        <p:spPr>
          <a:xfrm rot="18900000">
            <a:off x="5952852" y="4378561"/>
            <a:ext cx="2577828" cy="584775"/>
          </a:xfrm>
          <a:prstGeom prst="rect">
            <a:avLst/>
          </a:prstGeom>
        </p:spPr>
        <p:txBody>
          <a:bodyPr wrap="square">
            <a:spAutoFit/>
          </a:bodyPr>
          <a:lstStyle/>
          <a:p>
            <a:pPr algn="ctr"/>
            <a:r>
              <a:rPr lang="it-IT" sz="1600" i="1" dirty="0"/>
              <a:t>trasparenza</a:t>
            </a:r>
          </a:p>
          <a:p>
            <a:pPr algn="ctr"/>
            <a:r>
              <a:rPr lang="it-IT" sz="1600" i="1" dirty="0"/>
              <a:t>fabbisogno finanziario</a:t>
            </a:r>
          </a:p>
        </p:txBody>
      </p:sp>
      <p:sp>
        <p:nvSpPr>
          <p:cNvPr id="14" name="Freccia bidirezionale orizzontale 13">
            <a:extLst>
              <a:ext uri="{FF2B5EF4-FFF2-40B4-BE49-F238E27FC236}">
                <a16:creationId xmlns:a16="http://schemas.microsoft.com/office/drawing/2014/main" id="{52F89D7B-8B03-4475-B140-D670B232D5A5}"/>
              </a:ext>
            </a:extLst>
          </p:cNvPr>
          <p:cNvSpPr/>
          <p:nvPr/>
        </p:nvSpPr>
        <p:spPr>
          <a:xfrm rot="2700000" flipV="1">
            <a:off x="1058450" y="4246378"/>
            <a:ext cx="2303138" cy="318898"/>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solidFill>
                <a:schemeClr val="tx1"/>
              </a:solidFill>
            </a:endParaRPr>
          </a:p>
        </p:txBody>
      </p:sp>
      <p:sp>
        <p:nvSpPr>
          <p:cNvPr id="16" name="Rettangolo 15">
            <a:extLst>
              <a:ext uri="{FF2B5EF4-FFF2-40B4-BE49-F238E27FC236}">
                <a16:creationId xmlns:a16="http://schemas.microsoft.com/office/drawing/2014/main" id="{FA07870D-A4DC-4275-9B6A-72D82313A2F4}"/>
              </a:ext>
            </a:extLst>
          </p:cNvPr>
          <p:cNvSpPr/>
          <p:nvPr/>
        </p:nvSpPr>
        <p:spPr>
          <a:xfrm rot="2700000">
            <a:off x="445442" y="4375370"/>
            <a:ext cx="2985644" cy="830997"/>
          </a:xfrm>
          <a:prstGeom prst="rect">
            <a:avLst/>
          </a:prstGeom>
        </p:spPr>
        <p:txBody>
          <a:bodyPr wrap="square">
            <a:spAutoFit/>
          </a:bodyPr>
          <a:lstStyle/>
          <a:p>
            <a:pPr algn="ctr"/>
            <a:r>
              <a:rPr lang="it-IT" sz="1600" i="1" dirty="0"/>
              <a:t>risposta ai bisogni</a:t>
            </a:r>
          </a:p>
          <a:p>
            <a:pPr algn="ctr"/>
            <a:r>
              <a:rPr lang="it-IT" sz="1600" i="1" dirty="0"/>
              <a:t>selezione delle controparti</a:t>
            </a:r>
          </a:p>
          <a:p>
            <a:pPr algn="ctr"/>
            <a:r>
              <a:rPr lang="it-IT" sz="1600" i="1" dirty="0"/>
              <a:t>trasparenza</a:t>
            </a:r>
          </a:p>
        </p:txBody>
      </p:sp>
    </p:spTree>
    <p:extLst>
      <p:ext uri="{BB962C8B-B14F-4D97-AF65-F5344CB8AC3E}">
        <p14:creationId xmlns:p14="http://schemas.microsoft.com/office/powerpoint/2010/main" val="372621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p:bldP spid="15" grpId="0"/>
      <p:bldP spid="5" grpId="0" animBg="1"/>
      <p:bldP spid="18" grpId="0" animBg="1"/>
      <p:bldP spid="19" grpId="0"/>
      <p:bldP spid="3" grpId="0"/>
      <p:bldP spid="4" grpId="0"/>
      <p:bldP spid="14"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D5440D55-2F6F-4135-BC3F-0B533CF022A5}"/>
              </a:ext>
            </a:extLst>
          </p:cNvPr>
          <p:cNvSpPr txBox="1"/>
          <p:nvPr/>
        </p:nvSpPr>
        <p:spPr>
          <a:xfrm>
            <a:off x="257750" y="2559090"/>
            <a:ext cx="8622363" cy="2554545"/>
          </a:xfrm>
          <a:prstGeom prst="rect">
            <a:avLst/>
          </a:prstGeom>
          <a:noFill/>
        </p:spPr>
        <p:txBody>
          <a:bodyPr wrap="square" rtlCol="0">
            <a:spAutoFit/>
          </a:bodyPr>
          <a:lstStyle/>
          <a:p>
            <a:pPr algn="ctr"/>
            <a:r>
              <a:rPr lang="it-IT" sz="8000" b="1" dirty="0">
                <a:solidFill>
                  <a:srgbClr val="00B050"/>
                </a:solidFill>
                <a:latin typeface="Lucida Handwriting" panose="03010101010101010101" pitchFamily="66" charset="0"/>
              </a:rPr>
              <a:t>Grazie per</a:t>
            </a:r>
          </a:p>
          <a:p>
            <a:pPr algn="ctr"/>
            <a:r>
              <a:rPr lang="it-IT" sz="8000" b="1" dirty="0">
                <a:solidFill>
                  <a:srgbClr val="00B050"/>
                </a:solidFill>
                <a:latin typeface="Lucida Handwriting" panose="03010101010101010101" pitchFamily="66" charset="0"/>
              </a:rPr>
              <a:t>l’attenzione!</a:t>
            </a:r>
          </a:p>
        </p:txBody>
      </p:sp>
    </p:spTree>
    <p:extLst>
      <p:ext uri="{BB962C8B-B14F-4D97-AF65-F5344CB8AC3E}">
        <p14:creationId xmlns:p14="http://schemas.microsoft.com/office/powerpoint/2010/main" val="229097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Facciamo chiarezza</a:t>
            </a:r>
          </a:p>
        </p:txBody>
      </p:sp>
      <p:sp>
        <p:nvSpPr>
          <p:cNvPr id="5" name="Rettangolo 4">
            <a:extLst>
              <a:ext uri="{FF2B5EF4-FFF2-40B4-BE49-F238E27FC236}">
                <a16:creationId xmlns:a16="http://schemas.microsoft.com/office/drawing/2014/main" id="{556BCD97-C137-4E62-A39A-2CFD5DF79961}"/>
              </a:ext>
            </a:extLst>
          </p:cNvPr>
          <p:cNvSpPr/>
          <p:nvPr/>
        </p:nvSpPr>
        <p:spPr>
          <a:xfrm>
            <a:off x="267254" y="709758"/>
            <a:ext cx="6377224" cy="400110"/>
          </a:xfrm>
          <a:prstGeom prst="rect">
            <a:avLst/>
          </a:prstGeom>
          <a:solidFill>
            <a:schemeClr val="bg1">
              <a:alpha val="50196"/>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it-IT" sz="2000" dirty="0">
                <a:solidFill>
                  <a:schemeClr val="accent6">
                    <a:lumMod val="75000"/>
                  </a:schemeClr>
                </a:solidFill>
                <a:latin typeface="Calibri"/>
              </a:rPr>
              <a:t>Un primo </a:t>
            </a:r>
            <a:r>
              <a:rPr lang="it-IT" sz="2000" b="1" dirty="0">
                <a:solidFill>
                  <a:schemeClr val="accent6">
                    <a:lumMod val="75000"/>
                  </a:schemeClr>
                </a:solidFill>
                <a:latin typeface="Calibri"/>
              </a:rPr>
              <a:t>pregiudizio</a:t>
            </a:r>
            <a:r>
              <a:rPr lang="it-IT" sz="2000" dirty="0">
                <a:solidFill>
                  <a:schemeClr val="accent6">
                    <a:lumMod val="75000"/>
                  </a:schemeClr>
                </a:solidFill>
                <a:latin typeface="Calibri"/>
              </a:rPr>
              <a:t>…</a:t>
            </a:r>
            <a:endParaRPr kumimoji="0" lang="en-US" sz="2000" b="0" i="0" u="none" strike="noStrike" kern="1200" cap="none" spc="0" normalizeH="0" baseline="0" noProof="0" dirty="0">
              <a:ln>
                <a:noFill/>
              </a:ln>
              <a:solidFill>
                <a:schemeClr val="accent6">
                  <a:lumMod val="75000"/>
                </a:schemeClr>
              </a:solidFill>
              <a:effectLst/>
              <a:uLnTx/>
              <a:uFillTx/>
              <a:latin typeface="Calibri"/>
            </a:endParaRPr>
          </a:p>
        </p:txBody>
      </p:sp>
      <p:sp>
        <p:nvSpPr>
          <p:cNvPr id="2" name="Ovale 1">
            <a:extLst>
              <a:ext uri="{FF2B5EF4-FFF2-40B4-BE49-F238E27FC236}">
                <a16:creationId xmlns:a16="http://schemas.microsoft.com/office/drawing/2014/main" id="{05335BAF-33C3-4CE3-AB00-80A0AC15891A}"/>
              </a:ext>
            </a:extLst>
          </p:cNvPr>
          <p:cNvSpPr/>
          <p:nvPr/>
        </p:nvSpPr>
        <p:spPr>
          <a:xfrm>
            <a:off x="102060" y="1705453"/>
            <a:ext cx="1760646" cy="167545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tx2"/>
                </a:solidFill>
              </a:rPr>
              <a:t>Filantropia</a:t>
            </a:r>
          </a:p>
          <a:p>
            <a:pPr algn="ctr"/>
            <a:endParaRPr lang="it-IT" b="1" i="1" dirty="0">
              <a:solidFill>
                <a:schemeClr val="tx2"/>
              </a:solidFill>
            </a:endParaRPr>
          </a:p>
          <a:p>
            <a:pPr algn="ctr"/>
            <a:endParaRPr lang="it-IT" b="1" i="1" dirty="0">
              <a:solidFill>
                <a:schemeClr val="tx2"/>
              </a:solidFill>
            </a:endParaRPr>
          </a:p>
          <a:p>
            <a:pPr algn="ctr"/>
            <a:endParaRPr lang="it-IT" b="1" i="1" dirty="0">
              <a:solidFill>
                <a:schemeClr val="tx2"/>
              </a:solidFill>
            </a:endParaRPr>
          </a:p>
        </p:txBody>
      </p:sp>
      <p:sp>
        <p:nvSpPr>
          <p:cNvPr id="7" name="Ovale 6">
            <a:extLst>
              <a:ext uri="{FF2B5EF4-FFF2-40B4-BE49-F238E27FC236}">
                <a16:creationId xmlns:a16="http://schemas.microsoft.com/office/drawing/2014/main" id="{153036A6-F873-4BAD-90E7-CB25F1C2E2C0}"/>
              </a:ext>
            </a:extLst>
          </p:cNvPr>
          <p:cNvSpPr/>
          <p:nvPr/>
        </p:nvSpPr>
        <p:spPr>
          <a:xfrm>
            <a:off x="2227457" y="1705454"/>
            <a:ext cx="1760646" cy="1632086"/>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accent6">
                    <a:lumMod val="50000"/>
                  </a:schemeClr>
                </a:solidFill>
              </a:rPr>
              <a:t>Finanza</a:t>
            </a:r>
          </a:p>
          <a:p>
            <a:pPr algn="ctr"/>
            <a:endParaRPr lang="it-IT" b="1" i="1" dirty="0">
              <a:solidFill>
                <a:schemeClr val="accent6">
                  <a:lumMod val="50000"/>
                </a:schemeClr>
              </a:solidFill>
            </a:endParaRPr>
          </a:p>
          <a:p>
            <a:pPr algn="ctr"/>
            <a:endParaRPr lang="it-IT" b="1" i="1" dirty="0">
              <a:solidFill>
                <a:schemeClr val="accent6">
                  <a:lumMod val="50000"/>
                </a:schemeClr>
              </a:solidFill>
            </a:endParaRPr>
          </a:p>
          <a:p>
            <a:pPr algn="ctr"/>
            <a:endParaRPr lang="it-IT" b="1" i="1" dirty="0">
              <a:solidFill>
                <a:schemeClr val="accent6">
                  <a:lumMod val="50000"/>
                </a:schemeClr>
              </a:solidFill>
            </a:endParaRPr>
          </a:p>
        </p:txBody>
      </p:sp>
      <p:sp>
        <p:nvSpPr>
          <p:cNvPr id="6" name="Freccia a destra 5">
            <a:extLst>
              <a:ext uri="{FF2B5EF4-FFF2-40B4-BE49-F238E27FC236}">
                <a16:creationId xmlns:a16="http://schemas.microsoft.com/office/drawing/2014/main" id="{367A7C09-53D7-412F-B56F-C6247D3A3749}"/>
              </a:ext>
            </a:extLst>
          </p:cNvPr>
          <p:cNvSpPr/>
          <p:nvPr/>
        </p:nvSpPr>
        <p:spPr>
          <a:xfrm>
            <a:off x="4154295" y="2250686"/>
            <a:ext cx="482757" cy="51683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Risultati immagini per nemo clipart">
            <a:extLst>
              <a:ext uri="{FF2B5EF4-FFF2-40B4-BE49-F238E27FC236}">
                <a16:creationId xmlns:a16="http://schemas.microsoft.com/office/drawing/2014/main" id="{6D9FAA43-FF2B-4482-970C-46085F57B5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3901" y="2392669"/>
            <a:ext cx="696963" cy="4997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isultati immagini per nemo shark clipart">
            <a:extLst>
              <a:ext uri="{FF2B5EF4-FFF2-40B4-BE49-F238E27FC236}">
                <a16:creationId xmlns:a16="http://schemas.microsoft.com/office/drawing/2014/main" id="{F2415140-F6ED-4706-B794-31730590091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59099" y="2418225"/>
            <a:ext cx="897362" cy="627530"/>
          </a:xfrm>
          <a:prstGeom prst="rect">
            <a:avLst/>
          </a:prstGeom>
          <a:noFill/>
          <a:extLst>
            <a:ext uri="{909E8E84-426E-40DD-AFC4-6F175D3DCCD1}">
              <a14:hiddenFill xmlns:a14="http://schemas.microsoft.com/office/drawing/2010/main">
                <a:solidFill>
                  <a:srgbClr val="FFFFFF"/>
                </a:solidFill>
              </a14:hiddenFill>
            </a:ext>
          </a:extLst>
        </p:spPr>
      </p:pic>
      <p:sp>
        <p:nvSpPr>
          <p:cNvPr id="11" name="Ovale 10">
            <a:extLst>
              <a:ext uri="{FF2B5EF4-FFF2-40B4-BE49-F238E27FC236}">
                <a16:creationId xmlns:a16="http://schemas.microsoft.com/office/drawing/2014/main" id="{F646607F-7F95-4162-9C70-2840CDF5DF59}"/>
              </a:ext>
            </a:extLst>
          </p:cNvPr>
          <p:cNvSpPr/>
          <p:nvPr/>
        </p:nvSpPr>
        <p:spPr>
          <a:xfrm>
            <a:off x="4689100" y="1645348"/>
            <a:ext cx="2832410" cy="1675453"/>
          </a:xfrm>
          <a:prstGeom prst="ellipse">
            <a:avLst/>
          </a:prstGeom>
          <a:solidFill>
            <a:schemeClr val="tx2">
              <a:alpha val="2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i="1" dirty="0">
                <a:solidFill>
                  <a:schemeClr val="tx2"/>
                </a:solidFill>
              </a:rPr>
              <a:t>Filantropia</a:t>
            </a:r>
          </a:p>
          <a:p>
            <a:pPr algn="ctr"/>
            <a:endParaRPr lang="it-IT" b="1" i="1" dirty="0">
              <a:solidFill>
                <a:schemeClr val="tx2"/>
              </a:solidFill>
            </a:endParaRPr>
          </a:p>
          <a:p>
            <a:pPr algn="ctr"/>
            <a:endParaRPr lang="it-IT" b="1" i="1" dirty="0">
              <a:solidFill>
                <a:schemeClr val="tx2"/>
              </a:solidFill>
            </a:endParaRPr>
          </a:p>
          <a:p>
            <a:pPr algn="ctr"/>
            <a:endParaRPr lang="it-IT" b="1" i="1" dirty="0">
              <a:solidFill>
                <a:schemeClr val="tx2"/>
              </a:solidFill>
            </a:endParaRPr>
          </a:p>
        </p:txBody>
      </p:sp>
      <p:sp>
        <p:nvSpPr>
          <p:cNvPr id="12" name="Ovale 11">
            <a:extLst>
              <a:ext uri="{FF2B5EF4-FFF2-40B4-BE49-F238E27FC236}">
                <a16:creationId xmlns:a16="http://schemas.microsoft.com/office/drawing/2014/main" id="{4D1E6064-0E3A-448D-B7A5-C6EBCF310B04}"/>
              </a:ext>
            </a:extLst>
          </p:cNvPr>
          <p:cNvSpPr/>
          <p:nvPr/>
        </p:nvSpPr>
        <p:spPr>
          <a:xfrm>
            <a:off x="6199459" y="1645349"/>
            <a:ext cx="2833200" cy="1632086"/>
          </a:xfrm>
          <a:prstGeom prst="ellipse">
            <a:avLst/>
          </a:prstGeom>
          <a:solidFill>
            <a:schemeClr val="accent6">
              <a:lumMod val="50000"/>
              <a:alpha val="2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b="1" i="1" dirty="0">
                <a:solidFill>
                  <a:schemeClr val="accent6">
                    <a:lumMod val="50000"/>
                  </a:schemeClr>
                </a:solidFill>
              </a:rPr>
              <a:t>Finanza</a:t>
            </a:r>
          </a:p>
          <a:p>
            <a:pPr algn="ctr"/>
            <a:endParaRPr lang="it-IT" b="1" i="1" dirty="0">
              <a:solidFill>
                <a:schemeClr val="accent6">
                  <a:lumMod val="50000"/>
                </a:schemeClr>
              </a:solidFill>
            </a:endParaRPr>
          </a:p>
          <a:p>
            <a:pPr algn="ctr"/>
            <a:endParaRPr lang="it-IT" b="1" i="1" dirty="0">
              <a:solidFill>
                <a:schemeClr val="accent6">
                  <a:lumMod val="50000"/>
                </a:schemeClr>
              </a:solidFill>
            </a:endParaRPr>
          </a:p>
          <a:p>
            <a:pPr algn="ctr"/>
            <a:endParaRPr lang="it-IT" b="1" i="1" dirty="0">
              <a:solidFill>
                <a:schemeClr val="accent6">
                  <a:lumMod val="50000"/>
                </a:schemeClr>
              </a:solidFill>
            </a:endParaRPr>
          </a:p>
        </p:txBody>
      </p:sp>
      <p:sp>
        <p:nvSpPr>
          <p:cNvPr id="10" name="Rettangolo con angoli arrotondati 9">
            <a:extLst>
              <a:ext uri="{FF2B5EF4-FFF2-40B4-BE49-F238E27FC236}">
                <a16:creationId xmlns:a16="http://schemas.microsoft.com/office/drawing/2014/main" id="{DBA4820D-ABB7-4889-B53A-CD6FF4AA680B}"/>
              </a:ext>
            </a:extLst>
          </p:cNvPr>
          <p:cNvSpPr/>
          <p:nvPr/>
        </p:nvSpPr>
        <p:spPr>
          <a:xfrm>
            <a:off x="6255313" y="2154952"/>
            <a:ext cx="1267907" cy="6244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solidFill>
                  <a:schemeClr val="accent3">
                    <a:lumMod val="50000"/>
                  </a:schemeClr>
                </a:solidFill>
              </a:rPr>
              <a:t>Finanza sostenibile</a:t>
            </a:r>
          </a:p>
        </p:txBody>
      </p:sp>
      <p:sp>
        <p:nvSpPr>
          <p:cNvPr id="17" name="Rettangolo 16">
            <a:extLst>
              <a:ext uri="{FF2B5EF4-FFF2-40B4-BE49-F238E27FC236}">
                <a16:creationId xmlns:a16="http://schemas.microsoft.com/office/drawing/2014/main" id="{82C55AA9-2085-435F-81D1-7CDA0C318C9E}"/>
              </a:ext>
            </a:extLst>
          </p:cNvPr>
          <p:cNvSpPr/>
          <p:nvPr/>
        </p:nvSpPr>
        <p:spPr>
          <a:xfrm>
            <a:off x="267254" y="3852175"/>
            <a:ext cx="6377224" cy="400110"/>
          </a:xfrm>
          <a:prstGeom prst="rect">
            <a:avLst/>
          </a:prstGeom>
          <a:solidFill>
            <a:schemeClr val="bg1">
              <a:alpha val="50196"/>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it-IT" sz="2000" dirty="0">
                <a:solidFill>
                  <a:schemeClr val="accent6">
                    <a:lumMod val="75000"/>
                  </a:schemeClr>
                </a:solidFill>
                <a:latin typeface="Calibri"/>
              </a:rPr>
              <a:t>Un secondo </a:t>
            </a:r>
            <a:r>
              <a:rPr lang="it-IT" sz="2000" b="1" dirty="0">
                <a:solidFill>
                  <a:schemeClr val="accent6">
                    <a:lumMod val="75000"/>
                  </a:schemeClr>
                </a:solidFill>
                <a:latin typeface="Calibri"/>
              </a:rPr>
              <a:t>pregiudizio</a:t>
            </a:r>
            <a:r>
              <a:rPr lang="it-IT" sz="2000" dirty="0">
                <a:solidFill>
                  <a:schemeClr val="accent6">
                    <a:lumMod val="75000"/>
                  </a:schemeClr>
                </a:solidFill>
                <a:latin typeface="Calibri"/>
              </a:rPr>
              <a:t>…</a:t>
            </a:r>
            <a:endParaRPr kumimoji="0" lang="en-US" sz="2000" b="0" i="0" u="none" strike="noStrike" kern="1200" cap="none" spc="0" normalizeH="0" baseline="0" noProof="0" dirty="0">
              <a:ln>
                <a:noFill/>
              </a:ln>
              <a:solidFill>
                <a:schemeClr val="accent6">
                  <a:lumMod val="75000"/>
                </a:schemeClr>
              </a:solidFill>
              <a:effectLst/>
              <a:uLnTx/>
              <a:uFillTx/>
              <a:latin typeface="Calibri"/>
            </a:endParaRPr>
          </a:p>
        </p:txBody>
      </p:sp>
      <p:sp>
        <p:nvSpPr>
          <p:cNvPr id="18" name="Rettangolo con angoli arrotondati 17">
            <a:extLst>
              <a:ext uri="{FF2B5EF4-FFF2-40B4-BE49-F238E27FC236}">
                <a16:creationId xmlns:a16="http://schemas.microsoft.com/office/drawing/2014/main" id="{2F8DA423-A8C6-4B8F-A63A-B64D69A2F1E9}"/>
              </a:ext>
            </a:extLst>
          </p:cNvPr>
          <p:cNvSpPr/>
          <p:nvPr/>
        </p:nvSpPr>
        <p:spPr>
          <a:xfrm>
            <a:off x="431895" y="4698951"/>
            <a:ext cx="3722400" cy="12985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Attività lodevoli, </a:t>
            </a:r>
          </a:p>
          <a:p>
            <a:pPr algn="ctr"/>
            <a:r>
              <a:rPr lang="it-IT" dirty="0">
                <a:solidFill>
                  <a:schemeClr val="tx1"/>
                </a:solidFill>
              </a:rPr>
              <a:t>ma poco o per nulla remunerative</a:t>
            </a:r>
          </a:p>
        </p:txBody>
      </p:sp>
      <p:sp>
        <p:nvSpPr>
          <p:cNvPr id="19" name="Rettangolo con angoli arrotondati 18">
            <a:extLst>
              <a:ext uri="{FF2B5EF4-FFF2-40B4-BE49-F238E27FC236}">
                <a16:creationId xmlns:a16="http://schemas.microsoft.com/office/drawing/2014/main" id="{0CCE8FB2-E50B-4068-9729-977A8B852185}"/>
              </a:ext>
            </a:extLst>
          </p:cNvPr>
          <p:cNvSpPr/>
          <p:nvPr/>
        </p:nvSpPr>
        <p:spPr>
          <a:xfrm>
            <a:off x="5018932" y="4698950"/>
            <a:ext cx="3742381" cy="129853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Attività poco lodevoli, </a:t>
            </a:r>
          </a:p>
          <a:p>
            <a:pPr algn="ctr"/>
            <a:r>
              <a:rPr lang="it-IT" dirty="0">
                <a:solidFill>
                  <a:schemeClr val="tx1"/>
                </a:solidFill>
              </a:rPr>
              <a:t>ma molto remunerative</a:t>
            </a:r>
          </a:p>
        </p:txBody>
      </p:sp>
      <p:cxnSp>
        <p:nvCxnSpPr>
          <p:cNvPr id="14" name="Connettore 2 13">
            <a:extLst>
              <a:ext uri="{FF2B5EF4-FFF2-40B4-BE49-F238E27FC236}">
                <a16:creationId xmlns:a16="http://schemas.microsoft.com/office/drawing/2014/main" id="{22079F81-922A-4F4A-901D-AE0886B58A39}"/>
              </a:ext>
            </a:extLst>
          </p:cNvPr>
          <p:cNvCxnSpPr>
            <a:cxnSpLocks/>
            <a:stCxn id="18" idx="3"/>
            <a:endCxn id="10" idx="2"/>
          </p:cNvCxnSpPr>
          <p:nvPr/>
        </p:nvCxnSpPr>
        <p:spPr>
          <a:xfrm flipV="1">
            <a:off x="4154295" y="2779388"/>
            <a:ext cx="2734972" cy="25688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ttore 2 35">
            <a:extLst>
              <a:ext uri="{FF2B5EF4-FFF2-40B4-BE49-F238E27FC236}">
                <a16:creationId xmlns:a16="http://schemas.microsoft.com/office/drawing/2014/main" id="{4FE97B28-A811-4B2D-B811-0C9FF9FBE1E3}"/>
              </a:ext>
            </a:extLst>
          </p:cNvPr>
          <p:cNvCxnSpPr>
            <a:cxnSpLocks/>
            <a:stCxn id="19" idx="0"/>
          </p:cNvCxnSpPr>
          <p:nvPr/>
        </p:nvCxnSpPr>
        <p:spPr>
          <a:xfrm flipV="1">
            <a:off x="6890123" y="2263847"/>
            <a:ext cx="1167643" cy="24351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8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6" grpId="0" animBg="1"/>
      <p:bldP spid="11" grpId="0" animBg="1"/>
      <p:bldP spid="12" grpId="0" animBg="1"/>
      <p:bldP spid="10" grpId="0"/>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magine 39">
            <a:extLst>
              <a:ext uri="{FF2B5EF4-FFF2-40B4-BE49-F238E27FC236}">
                <a16:creationId xmlns:a16="http://schemas.microsoft.com/office/drawing/2014/main" id="{D15AE5B6-492E-42E5-B6D0-4CFCB1AE9204}"/>
              </a:ext>
            </a:extLst>
          </p:cNvPr>
          <p:cNvPicPr>
            <a:picLocks noChangeAspect="1"/>
          </p:cNvPicPr>
          <p:nvPr/>
        </p:nvPicPr>
        <p:blipFill>
          <a:blip r:embed="rId3">
            <a:duotone>
              <a:schemeClr val="accent3">
                <a:shade val="45000"/>
                <a:satMod val="135000"/>
              </a:schemeClr>
              <a:prstClr val="white"/>
            </a:duotone>
            <a:alphaModFix amt="60000"/>
          </a:blip>
          <a:stretch>
            <a:fillRect/>
          </a:stretch>
        </p:blipFill>
        <p:spPr>
          <a:xfrm>
            <a:off x="394208" y="743361"/>
            <a:ext cx="8412262" cy="5352237"/>
          </a:xfrm>
          <a:prstGeom prst="rect">
            <a:avLst/>
          </a:prstGeom>
        </p:spPr>
      </p:pic>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Facciamo chiarezza</a:t>
            </a:r>
          </a:p>
        </p:txBody>
      </p:sp>
      <p:sp>
        <p:nvSpPr>
          <p:cNvPr id="39" name="Rettangolo 38">
            <a:extLst>
              <a:ext uri="{FF2B5EF4-FFF2-40B4-BE49-F238E27FC236}">
                <a16:creationId xmlns:a16="http://schemas.microsoft.com/office/drawing/2014/main" id="{8BCAABF8-3EE9-460E-A185-DE4052EFE69F}"/>
              </a:ext>
            </a:extLst>
          </p:cNvPr>
          <p:cNvSpPr/>
          <p:nvPr/>
        </p:nvSpPr>
        <p:spPr>
          <a:xfrm>
            <a:off x="473988" y="939900"/>
            <a:ext cx="8209744" cy="4924425"/>
          </a:xfrm>
          <a:prstGeom prst="rect">
            <a:avLst/>
          </a:prstGeom>
          <a:noFill/>
        </p:spPr>
        <p:txBody>
          <a:bodyPr wrap="square">
            <a:spAutoFit/>
          </a:bodyPr>
          <a:lstStyle/>
          <a:p>
            <a:pPr marL="0" marR="0" lvl="0" indent="0" defTabSz="914400" rtl="0" eaLnBrk="1" fontAlgn="auto" latinLnBrk="0" hangingPunct="1">
              <a:lnSpc>
                <a:spcPct val="100000"/>
              </a:lnSpc>
              <a:spcBef>
                <a:spcPts val="1200"/>
              </a:spcBef>
              <a:spcAft>
                <a:spcPts val="0"/>
              </a:spcAft>
              <a:buClrTx/>
              <a:buSzTx/>
              <a:buFontTx/>
              <a:buNone/>
              <a:tabLst/>
              <a:defRPr/>
            </a:pPr>
            <a:r>
              <a:rPr lang="it-IT" sz="2400" b="1" dirty="0">
                <a:solidFill>
                  <a:prstClr val="black"/>
                </a:solidFill>
                <a:latin typeface="Calibri"/>
              </a:rPr>
              <a:t>Investimento Sostenibile e Responsabile (SRI)</a:t>
            </a:r>
            <a:r>
              <a:rPr lang="it-IT" sz="2400" dirty="0">
                <a:solidFill>
                  <a:prstClr val="black"/>
                </a:solidFill>
                <a:latin typeface="Calibri"/>
              </a:rPr>
              <a:t>: </a:t>
            </a:r>
          </a:p>
          <a:p>
            <a:pPr marL="342900" marR="0" lvl="0" indent="-3429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it-IT" sz="2400" dirty="0">
                <a:solidFill>
                  <a:prstClr val="black"/>
                </a:solidFill>
                <a:latin typeface="Calibri"/>
              </a:rPr>
              <a:t>mira a creare </a:t>
            </a:r>
            <a:r>
              <a:rPr lang="it-IT" sz="2400" b="1" dirty="0">
                <a:solidFill>
                  <a:prstClr val="black"/>
                </a:solidFill>
                <a:latin typeface="Calibri"/>
              </a:rPr>
              <a:t>valore </a:t>
            </a:r>
            <a:r>
              <a:rPr lang="it-IT" sz="2400" dirty="0">
                <a:solidFill>
                  <a:prstClr val="black"/>
                </a:solidFill>
                <a:latin typeface="Calibri"/>
              </a:rPr>
              <a:t>per l’</a:t>
            </a:r>
            <a:r>
              <a:rPr lang="it-IT" sz="2400" b="1" dirty="0">
                <a:solidFill>
                  <a:prstClr val="black"/>
                </a:solidFill>
                <a:latin typeface="Calibri"/>
              </a:rPr>
              <a:t>investitore </a:t>
            </a:r>
          </a:p>
          <a:p>
            <a:pPr marL="342900" marR="0" lvl="0" indent="-3429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it-IT" sz="2400" dirty="0">
                <a:solidFill>
                  <a:srgbClr val="FF0000"/>
                </a:solidFill>
                <a:latin typeface="Calibri"/>
              </a:rPr>
              <a:t>e per la </a:t>
            </a:r>
            <a:r>
              <a:rPr lang="it-IT" sz="2400" b="1" dirty="0">
                <a:solidFill>
                  <a:srgbClr val="FF0000"/>
                </a:solidFill>
                <a:latin typeface="Calibri"/>
              </a:rPr>
              <a:t>società</a:t>
            </a:r>
            <a:r>
              <a:rPr lang="it-IT" sz="2400" dirty="0">
                <a:solidFill>
                  <a:srgbClr val="FF0000"/>
                </a:solidFill>
                <a:latin typeface="Calibri"/>
              </a:rPr>
              <a:t> nel suo complesso, </a:t>
            </a:r>
          </a:p>
          <a:p>
            <a:pPr marL="342900" marR="0" lvl="0" indent="-3429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it-IT" sz="2400" dirty="0">
                <a:solidFill>
                  <a:prstClr val="black"/>
                </a:solidFill>
                <a:latin typeface="Calibri"/>
              </a:rPr>
              <a:t>attraverso una </a:t>
            </a:r>
            <a:r>
              <a:rPr lang="it-IT" sz="2400" b="1" dirty="0">
                <a:solidFill>
                  <a:prstClr val="black"/>
                </a:solidFill>
                <a:latin typeface="Calibri"/>
              </a:rPr>
              <a:t>strategia</a:t>
            </a:r>
            <a:r>
              <a:rPr lang="it-IT" sz="2400" dirty="0">
                <a:solidFill>
                  <a:prstClr val="black"/>
                </a:solidFill>
                <a:latin typeface="Calibri"/>
              </a:rPr>
              <a:t> di investimento </a:t>
            </a:r>
          </a:p>
          <a:p>
            <a:pPr marL="342900" marR="0" lvl="0" indent="-3429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it-IT" sz="2400" dirty="0">
                <a:solidFill>
                  <a:srgbClr val="FF0000"/>
                </a:solidFill>
                <a:latin typeface="Calibri"/>
              </a:rPr>
              <a:t>orientata al </a:t>
            </a:r>
            <a:r>
              <a:rPr lang="it-IT" sz="2400" b="1" dirty="0">
                <a:solidFill>
                  <a:srgbClr val="FF0000"/>
                </a:solidFill>
                <a:latin typeface="Calibri"/>
              </a:rPr>
              <a:t>medio-lungo periodo</a:t>
            </a:r>
            <a:r>
              <a:rPr lang="it-IT" sz="2400" b="1" dirty="0">
                <a:solidFill>
                  <a:prstClr val="black"/>
                </a:solidFill>
                <a:latin typeface="Calibri"/>
              </a:rPr>
              <a:t> </a:t>
            </a:r>
          </a:p>
          <a:p>
            <a:pPr marL="342900" marR="0" lvl="0" indent="-3429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it-IT" sz="2400" dirty="0">
                <a:solidFill>
                  <a:prstClr val="black"/>
                </a:solidFill>
                <a:latin typeface="Calibri"/>
              </a:rPr>
              <a:t>che, nella </a:t>
            </a:r>
            <a:r>
              <a:rPr lang="it-IT" sz="2400" b="1" dirty="0">
                <a:solidFill>
                  <a:prstClr val="black"/>
                </a:solidFill>
                <a:latin typeface="Calibri"/>
              </a:rPr>
              <a:t>valutazione </a:t>
            </a:r>
            <a:r>
              <a:rPr lang="it-IT" sz="2400" dirty="0">
                <a:solidFill>
                  <a:prstClr val="black"/>
                </a:solidFill>
                <a:latin typeface="Calibri"/>
              </a:rPr>
              <a:t>di imprese e istituzioni, </a:t>
            </a:r>
          </a:p>
          <a:p>
            <a:pPr marL="342900" marR="0" lvl="0" indent="-3429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it-IT" sz="2400" b="1" dirty="0">
                <a:solidFill>
                  <a:prstClr val="black"/>
                </a:solidFill>
                <a:latin typeface="Calibri"/>
              </a:rPr>
              <a:t>integra </a:t>
            </a:r>
            <a:r>
              <a:rPr lang="it-IT" sz="2400" dirty="0">
                <a:solidFill>
                  <a:prstClr val="black"/>
                </a:solidFill>
                <a:latin typeface="Calibri"/>
              </a:rPr>
              <a:t>l’analisi </a:t>
            </a:r>
            <a:r>
              <a:rPr lang="it-IT" sz="2400" b="1" dirty="0">
                <a:solidFill>
                  <a:prstClr val="black"/>
                </a:solidFill>
                <a:latin typeface="Calibri"/>
              </a:rPr>
              <a:t>finanziaria </a:t>
            </a:r>
            <a:endParaRPr lang="it-IT" sz="2400" dirty="0">
              <a:solidFill>
                <a:prstClr val="black"/>
              </a:solidFill>
              <a:latin typeface="Calibri"/>
            </a:endParaRPr>
          </a:p>
          <a:p>
            <a:pPr marL="342900" marR="0" lvl="0" indent="-3429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it-IT" sz="2400" dirty="0">
                <a:solidFill>
                  <a:srgbClr val="FF0000"/>
                </a:solidFill>
                <a:latin typeface="Calibri"/>
              </a:rPr>
              <a:t>con quella </a:t>
            </a:r>
            <a:r>
              <a:rPr lang="it-IT" sz="2400" b="1" dirty="0">
                <a:solidFill>
                  <a:srgbClr val="FF0000"/>
                </a:solidFill>
                <a:latin typeface="Calibri"/>
              </a:rPr>
              <a:t>ambientale</a:t>
            </a:r>
            <a:r>
              <a:rPr lang="it-IT" sz="2400" dirty="0">
                <a:solidFill>
                  <a:srgbClr val="FF0000"/>
                </a:solidFill>
                <a:latin typeface="Calibri"/>
              </a:rPr>
              <a:t>, </a:t>
            </a:r>
            <a:r>
              <a:rPr lang="it-IT" sz="2400" b="1" dirty="0">
                <a:solidFill>
                  <a:srgbClr val="FF0000"/>
                </a:solidFill>
                <a:latin typeface="Calibri"/>
              </a:rPr>
              <a:t>sociale </a:t>
            </a:r>
            <a:r>
              <a:rPr lang="it-IT" sz="2400" dirty="0">
                <a:solidFill>
                  <a:srgbClr val="FF0000"/>
                </a:solidFill>
                <a:latin typeface="Calibri"/>
              </a:rPr>
              <a:t> e di </a:t>
            </a:r>
            <a:r>
              <a:rPr lang="it-IT" sz="2400" b="1" dirty="0">
                <a:solidFill>
                  <a:srgbClr val="FF0000"/>
                </a:solidFill>
                <a:latin typeface="Calibri"/>
              </a:rPr>
              <a:t>buon governo</a:t>
            </a:r>
            <a:endParaRPr lang="it-IT" sz="2400" dirty="0">
              <a:solidFill>
                <a:srgbClr val="FF0000"/>
              </a:solidFill>
              <a:latin typeface="Calibri"/>
            </a:endParaRPr>
          </a:p>
          <a:p>
            <a:pPr marR="0" lvl="0" defTabSz="914400" rtl="0" eaLnBrk="1" fontAlgn="auto" latinLnBrk="0" hangingPunct="1">
              <a:lnSpc>
                <a:spcPct val="100000"/>
              </a:lnSpc>
              <a:spcBef>
                <a:spcPts val="1200"/>
              </a:spcBef>
              <a:spcAft>
                <a:spcPts val="0"/>
              </a:spcAft>
              <a:buClrTx/>
              <a:buSzTx/>
              <a:tabLst/>
              <a:defRPr/>
            </a:pPr>
            <a:r>
              <a:rPr lang="it-IT" sz="2400" dirty="0">
                <a:solidFill>
                  <a:prstClr val="black"/>
                </a:solidFill>
                <a:latin typeface="Calibri"/>
              </a:rPr>
              <a:t/>
            </a:r>
            <a:br>
              <a:rPr lang="it-IT" sz="2400" dirty="0">
                <a:solidFill>
                  <a:prstClr val="black"/>
                </a:solidFill>
                <a:latin typeface="Calibri"/>
              </a:rPr>
            </a:br>
            <a:r>
              <a:rPr lang="it-IT" dirty="0">
                <a:solidFill>
                  <a:prstClr val="black"/>
                </a:solidFill>
                <a:latin typeface="Calibri"/>
              </a:rPr>
              <a:t>(</a:t>
            </a:r>
            <a:r>
              <a:rPr lang="it-IT" i="1" dirty="0">
                <a:solidFill>
                  <a:prstClr val="black"/>
                </a:solidFill>
                <a:latin typeface="Calibri"/>
              </a:rPr>
              <a:t>Gruppo di Lavoro del Forum per la Finanza Sostenibile, 2013</a:t>
            </a:r>
            <a:r>
              <a:rPr lang="it-IT" dirty="0">
                <a:solidFill>
                  <a:prstClr val="black"/>
                </a:solidFill>
                <a:latin typeface="Calibri"/>
              </a:rPr>
              <a:t>)</a:t>
            </a:r>
            <a:endParaRPr lang="it-IT" sz="2400" b="1" dirty="0">
              <a:solidFill>
                <a:prstClr val="black"/>
              </a:solidFill>
              <a:latin typeface="Calibri"/>
            </a:endParaRPr>
          </a:p>
        </p:txBody>
      </p:sp>
    </p:spTree>
    <p:extLst>
      <p:ext uri="{BB962C8B-B14F-4D97-AF65-F5344CB8AC3E}">
        <p14:creationId xmlns:p14="http://schemas.microsoft.com/office/powerpoint/2010/main" val="3640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fade">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fade">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Effect transition="in" filter="fade">
                                      <p:cBhvr>
                                        <p:cTn id="27" dur="500"/>
                                        <p:tgtEl>
                                          <p:spTgt spid="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xEl>
                                              <p:pRg st="5" end="5"/>
                                            </p:txEl>
                                          </p:spTgt>
                                        </p:tgtEl>
                                        <p:attrNameLst>
                                          <p:attrName>style.visibility</p:attrName>
                                        </p:attrNameLst>
                                      </p:cBhvr>
                                      <p:to>
                                        <p:strVal val="visible"/>
                                      </p:to>
                                    </p:set>
                                    <p:animEffect transition="in" filter="fade">
                                      <p:cBhvr>
                                        <p:cTn id="32" dur="500"/>
                                        <p:tgtEl>
                                          <p:spTgt spid="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xEl>
                                              <p:pRg st="6" end="6"/>
                                            </p:txEl>
                                          </p:spTgt>
                                        </p:tgtEl>
                                        <p:attrNameLst>
                                          <p:attrName>style.visibility</p:attrName>
                                        </p:attrNameLst>
                                      </p:cBhvr>
                                      <p:to>
                                        <p:strVal val="visible"/>
                                      </p:to>
                                    </p:set>
                                    <p:animEffect transition="in" filter="fade">
                                      <p:cBhvr>
                                        <p:cTn id="37" dur="500"/>
                                        <p:tgtEl>
                                          <p:spTgt spid="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xEl>
                                              <p:pRg st="7" end="7"/>
                                            </p:txEl>
                                          </p:spTgt>
                                        </p:tgtEl>
                                        <p:attrNameLst>
                                          <p:attrName>style.visibility</p:attrName>
                                        </p:attrNameLst>
                                      </p:cBhvr>
                                      <p:to>
                                        <p:strVal val="visible"/>
                                      </p:to>
                                    </p:set>
                                    <p:animEffect transition="in" filter="fade">
                                      <p:cBhvr>
                                        <p:cTn id="42" dur="500"/>
                                        <p:tgtEl>
                                          <p:spTgt spid="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xEl>
                                              <p:pRg st="8" end="8"/>
                                            </p:txEl>
                                          </p:spTgt>
                                        </p:tgtEl>
                                        <p:attrNameLst>
                                          <p:attrName>style.visibility</p:attrName>
                                        </p:attrNameLst>
                                      </p:cBhvr>
                                      <p:to>
                                        <p:strVal val="visible"/>
                                      </p:to>
                                    </p:set>
                                    <p:animEffect transition="in" filter="fade">
                                      <p:cBhvr>
                                        <p:cTn id="47" dur="500"/>
                                        <p:tgtEl>
                                          <p:spTgt spid="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Sostenibilità: si può misurare?</a:t>
            </a:r>
          </a:p>
        </p:txBody>
      </p:sp>
      <p:sp>
        <p:nvSpPr>
          <p:cNvPr id="21" name="Rettangolo 20">
            <a:extLst>
              <a:ext uri="{FF2B5EF4-FFF2-40B4-BE49-F238E27FC236}">
                <a16:creationId xmlns:a16="http://schemas.microsoft.com/office/drawing/2014/main" id="{EDBF7C96-B3C0-4CE9-BD80-AEC6E4669DAC}"/>
              </a:ext>
            </a:extLst>
          </p:cNvPr>
          <p:cNvSpPr/>
          <p:nvPr/>
        </p:nvSpPr>
        <p:spPr>
          <a:xfrm>
            <a:off x="963495" y="787813"/>
            <a:ext cx="7903414" cy="2092881"/>
          </a:xfrm>
          <a:prstGeom prst="rect">
            <a:avLst/>
          </a:prstGeom>
          <a:solidFill>
            <a:schemeClr val="bg1">
              <a:alpha val="50196"/>
            </a:schemeClr>
          </a:solidFill>
        </p:spPr>
        <p:txBody>
          <a:bodyPr wrap="square">
            <a:spAutoFit/>
          </a:bodyPr>
          <a:lstStyle/>
          <a:p>
            <a:pPr marL="800100" lvl="1" indent="-342900">
              <a:spcBef>
                <a:spcPts val="600"/>
              </a:spcBef>
              <a:buFont typeface="Arial" panose="020B0604020202020204" pitchFamily="34" charset="0"/>
              <a:buChar char="•"/>
              <a:defRPr/>
            </a:pPr>
            <a:r>
              <a:rPr lang="it-IT" sz="2000" b="1" dirty="0">
                <a:solidFill>
                  <a:prstClr val="black"/>
                </a:solidFill>
                <a:latin typeface="Calibri"/>
              </a:rPr>
              <a:t>molto difficile: </a:t>
            </a:r>
            <a:r>
              <a:rPr lang="it-IT" sz="2000" dirty="0">
                <a:solidFill>
                  <a:prstClr val="black"/>
                </a:solidFill>
                <a:latin typeface="Calibri"/>
              </a:rPr>
              <a:t>una delle sfide per chi fa ricerca</a:t>
            </a:r>
          </a:p>
          <a:p>
            <a:pPr marL="800100" lvl="1" indent="-342900">
              <a:spcBef>
                <a:spcPts val="600"/>
              </a:spcBef>
              <a:buFont typeface="Arial" panose="020B0604020202020204" pitchFamily="34" charset="0"/>
              <a:buChar char="•"/>
              <a:defRPr/>
            </a:pPr>
            <a:r>
              <a:rPr lang="it-IT" sz="2000" dirty="0">
                <a:solidFill>
                  <a:prstClr val="black"/>
                </a:solidFill>
                <a:latin typeface="Calibri"/>
              </a:rPr>
              <a:t>molti effetti sono misurabili nel </a:t>
            </a:r>
            <a:r>
              <a:rPr lang="it-IT" sz="2000" b="1" dirty="0">
                <a:solidFill>
                  <a:prstClr val="black"/>
                </a:solidFill>
                <a:latin typeface="Calibri"/>
              </a:rPr>
              <a:t>breve termine </a:t>
            </a:r>
            <a:r>
              <a:rPr lang="it-IT" sz="2000" dirty="0">
                <a:solidFill>
                  <a:prstClr val="black"/>
                </a:solidFill>
                <a:latin typeface="Calibri"/>
              </a:rPr>
              <a:t>(es: </a:t>
            </a:r>
            <a:r>
              <a:rPr lang="it-IT" sz="2000" i="1" dirty="0">
                <a:solidFill>
                  <a:prstClr val="black"/>
                </a:solidFill>
                <a:latin typeface="Calibri"/>
              </a:rPr>
              <a:t>emissioni di gas serra</a:t>
            </a:r>
            <a:r>
              <a:rPr lang="it-IT" sz="2000" dirty="0">
                <a:solidFill>
                  <a:prstClr val="black"/>
                </a:solidFill>
                <a:latin typeface="Calibri"/>
              </a:rPr>
              <a:t>), altri richiedono </a:t>
            </a:r>
            <a:r>
              <a:rPr lang="it-IT" sz="2000" b="1" dirty="0">
                <a:solidFill>
                  <a:prstClr val="black"/>
                </a:solidFill>
                <a:latin typeface="Calibri"/>
              </a:rPr>
              <a:t>tempi lunghi </a:t>
            </a:r>
            <a:r>
              <a:rPr lang="it-IT" sz="2000" dirty="0">
                <a:solidFill>
                  <a:prstClr val="black"/>
                </a:solidFill>
                <a:latin typeface="Calibri"/>
              </a:rPr>
              <a:t>e sono </a:t>
            </a:r>
            <a:r>
              <a:rPr lang="it-IT" sz="2000" b="1" dirty="0">
                <a:solidFill>
                  <a:prstClr val="black"/>
                </a:solidFill>
                <a:latin typeface="Calibri"/>
              </a:rPr>
              <a:t>complessi</a:t>
            </a:r>
            <a:r>
              <a:rPr lang="it-IT" sz="2000" dirty="0">
                <a:solidFill>
                  <a:prstClr val="black"/>
                </a:solidFill>
                <a:latin typeface="Calibri"/>
              </a:rPr>
              <a:t> (es: </a:t>
            </a:r>
            <a:r>
              <a:rPr lang="it-IT" sz="2000" i="1" dirty="0">
                <a:solidFill>
                  <a:prstClr val="black"/>
                </a:solidFill>
                <a:latin typeface="Calibri"/>
              </a:rPr>
              <a:t>quale legame fra incendi in Amazzonia e consumo di carne?</a:t>
            </a:r>
            <a:r>
              <a:rPr lang="it-IT" sz="2000" dirty="0">
                <a:solidFill>
                  <a:prstClr val="black"/>
                </a:solidFill>
                <a:latin typeface="Calibri"/>
              </a:rPr>
              <a:t>)</a:t>
            </a:r>
          </a:p>
          <a:p>
            <a:pPr marL="800100" lvl="1" indent="-342900">
              <a:spcBef>
                <a:spcPts val="600"/>
              </a:spcBef>
              <a:buFont typeface="Arial" panose="020B0604020202020204" pitchFamily="34" charset="0"/>
              <a:buChar char="•"/>
              <a:defRPr/>
            </a:pPr>
            <a:r>
              <a:rPr lang="it-IT" sz="2000" dirty="0">
                <a:solidFill>
                  <a:prstClr val="black"/>
                </a:solidFill>
                <a:latin typeface="Calibri"/>
              </a:rPr>
              <a:t>altro ancora ci </a:t>
            </a:r>
            <a:r>
              <a:rPr lang="it-IT" sz="2000" b="1" dirty="0">
                <a:solidFill>
                  <a:prstClr val="black"/>
                </a:solidFill>
                <a:latin typeface="Calibri"/>
              </a:rPr>
              <a:t>sfugge </a:t>
            </a:r>
            <a:r>
              <a:rPr lang="it-IT" sz="2000" dirty="0">
                <a:solidFill>
                  <a:prstClr val="black"/>
                </a:solidFill>
                <a:latin typeface="Calibri"/>
              </a:rPr>
              <a:t>(es: </a:t>
            </a:r>
            <a:r>
              <a:rPr lang="it-IT" sz="2000" i="1" dirty="0">
                <a:solidFill>
                  <a:prstClr val="black"/>
                </a:solidFill>
                <a:latin typeface="Calibri"/>
              </a:rPr>
              <a:t>quale relazione fra crescita inclusiva e spesa pubblica?</a:t>
            </a:r>
            <a:r>
              <a:rPr lang="it-IT" sz="2000" dirty="0">
                <a:solidFill>
                  <a:prstClr val="black"/>
                </a:solidFill>
                <a:latin typeface="Calibri"/>
              </a:rPr>
              <a:t>)</a:t>
            </a:r>
            <a:endParaRPr kumimoji="0" lang="en-US" sz="2000" i="0" u="none" strike="noStrike" kern="1200" cap="none" spc="0" normalizeH="0" baseline="0" noProof="0" dirty="0">
              <a:ln>
                <a:noFill/>
              </a:ln>
              <a:solidFill>
                <a:prstClr val="black"/>
              </a:solidFill>
              <a:effectLst/>
              <a:uLnTx/>
              <a:uFillTx/>
              <a:latin typeface="Calibri"/>
            </a:endParaRPr>
          </a:p>
        </p:txBody>
      </p:sp>
      <p:pic>
        <p:nvPicPr>
          <p:cNvPr id="4102" name="Picture 6" descr="Risultati immagini per measure clipart">
            <a:extLst>
              <a:ext uri="{FF2B5EF4-FFF2-40B4-BE49-F238E27FC236}">
                <a16:creationId xmlns:a16="http://schemas.microsoft.com/office/drawing/2014/main" id="{93CF80C2-C12C-4F1E-B959-800328657595}"/>
              </a:ext>
            </a:extLst>
          </p:cNvPr>
          <p:cNvPicPr>
            <a:picLocks noChangeAspect="1" noChangeArrowheads="1"/>
          </p:cNvPicPr>
          <p:nvPr/>
        </p:nvPicPr>
        <p:blipFill rotWithShape="1">
          <a:blip r:embed="rId3" cstate="hqprint">
            <a:duotone>
              <a:schemeClr val="accent1">
                <a:shade val="45000"/>
                <a:satMod val="135000"/>
              </a:schemeClr>
              <a:prstClr val="white"/>
            </a:duotone>
            <a:extLst>
              <a:ext uri="{28A0092B-C50C-407E-A947-70E740481C1C}">
                <a14:useLocalDpi xmlns:a14="http://schemas.microsoft.com/office/drawing/2010/main" val="0"/>
              </a:ext>
            </a:extLst>
          </a:blip>
          <a:srcRect t="14099" b="22606"/>
          <a:stretch/>
        </p:blipFill>
        <p:spPr bwMode="auto">
          <a:xfrm rot="17245892">
            <a:off x="-215017" y="1201868"/>
            <a:ext cx="1926330" cy="942111"/>
          </a:xfrm>
          <a:prstGeom prst="rect">
            <a:avLst/>
          </a:prstGeom>
          <a:noFill/>
          <a:extLst>
            <a:ext uri="{909E8E84-426E-40DD-AFC4-6F175D3DCCD1}">
              <a14:hiddenFill xmlns:a14="http://schemas.microsoft.com/office/drawing/2010/main">
                <a:solidFill>
                  <a:srgbClr val="FFFFFF"/>
                </a:solidFill>
              </a14:hiddenFill>
            </a:ext>
          </a:extLst>
        </p:spPr>
      </p:pic>
      <p:sp>
        <p:nvSpPr>
          <p:cNvPr id="27" name="Rettangolo 26">
            <a:extLst>
              <a:ext uri="{FF2B5EF4-FFF2-40B4-BE49-F238E27FC236}">
                <a16:creationId xmlns:a16="http://schemas.microsoft.com/office/drawing/2014/main" id="{23CF6D88-B9C7-43B6-83AC-F6E24096554A}"/>
              </a:ext>
            </a:extLst>
          </p:cNvPr>
          <p:cNvSpPr/>
          <p:nvPr/>
        </p:nvSpPr>
        <p:spPr>
          <a:xfrm>
            <a:off x="381000" y="3137867"/>
            <a:ext cx="8548255" cy="707886"/>
          </a:xfrm>
          <a:prstGeom prst="rect">
            <a:avLst/>
          </a:prstGeom>
          <a:solidFill>
            <a:schemeClr val="bg1">
              <a:lumMod val="75000"/>
              <a:alpha val="50196"/>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dirty="0">
                <a:solidFill>
                  <a:prstClr val="black"/>
                </a:solidFill>
                <a:latin typeface="Calibri"/>
              </a:rPr>
              <a:t>Sempre più diffusi i «</a:t>
            </a:r>
            <a:r>
              <a:rPr lang="it-IT" sz="2000" b="1" dirty="0">
                <a:solidFill>
                  <a:prstClr val="black"/>
                </a:solidFill>
                <a:latin typeface="Calibri"/>
              </a:rPr>
              <a:t>criteri ESG</a:t>
            </a:r>
            <a:r>
              <a:rPr lang="it-IT" sz="2000" dirty="0">
                <a:solidFill>
                  <a:prstClr val="black"/>
                </a:solidFill>
                <a:latin typeface="Calibri"/>
              </a:rPr>
              <a:t>» - indicatori</a:t>
            </a:r>
            <a:r>
              <a:rPr lang="en-US" sz="2000" dirty="0">
                <a:solidFill>
                  <a:prstClr val="black"/>
                </a:solidFill>
                <a:latin typeface="Calibri"/>
              </a:rPr>
              <a:t> </a:t>
            </a:r>
            <a:r>
              <a:rPr lang="en-US" sz="2000" dirty="0" err="1">
                <a:solidFill>
                  <a:prstClr val="black"/>
                </a:solidFill>
                <a:latin typeface="Calibri"/>
              </a:rPr>
              <a:t>standardizzati</a:t>
            </a:r>
            <a:r>
              <a:rPr lang="en-US" sz="2000" dirty="0">
                <a:solidFill>
                  <a:prstClr val="black"/>
                </a:solidFill>
                <a:latin typeface="Calibri"/>
              </a:rPr>
              <a:t> di </a:t>
            </a:r>
            <a:r>
              <a:rPr lang="en-US" sz="2000" dirty="0" err="1">
                <a:solidFill>
                  <a:prstClr val="black"/>
                </a:solidFill>
                <a:latin typeface="Calibri"/>
              </a:rPr>
              <a:t>sostenibilità</a:t>
            </a:r>
            <a:r>
              <a:rPr lang="en-US" sz="2000" dirty="0">
                <a:solidFill>
                  <a:prstClr val="black"/>
                </a:solidFill>
                <a:latin typeface="Calibri"/>
              </a:rPr>
              <a:t> per </a:t>
            </a:r>
            <a:r>
              <a:rPr lang="en-US" sz="2000" b="1" dirty="0" err="1">
                <a:solidFill>
                  <a:prstClr val="black"/>
                </a:solidFill>
                <a:latin typeface="Calibri"/>
              </a:rPr>
              <a:t>investimenti</a:t>
            </a:r>
            <a:r>
              <a:rPr lang="en-US" sz="2000" dirty="0">
                <a:solidFill>
                  <a:prstClr val="black"/>
                </a:solidFill>
                <a:latin typeface="Calibri"/>
              </a:rPr>
              <a:t> e </a:t>
            </a:r>
            <a:r>
              <a:rPr lang="en-US" sz="2000" b="1" dirty="0" err="1">
                <a:solidFill>
                  <a:prstClr val="black"/>
                </a:solidFill>
                <a:latin typeface="Calibri"/>
              </a:rPr>
              <a:t>decisioni</a:t>
            </a:r>
            <a:r>
              <a:rPr lang="en-US" sz="2000" b="1" dirty="0">
                <a:solidFill>
                  <a:prstClr val="black"/>
                </a:solidFill>
                <a:latin typeface="Calibri"/>
              </a:rPr>
              <a:t> </a:t>
            </a:r>
            <a:r>
              <a:rPr lang="en-US" sz="2000" b="1" dirty="0" err="1">
                <a:solidFill>
                  <a:prstClr val="black"/>
                </a:solidFill>
                <a:latin typeface="Calibri"/>
              </a:rPr>
              <a:t>aziendali</a:t>
            </a:r>
            <a:r>
              <a:rPr lang="en-US" sz="2000" dirty="0">
                <a:solidFill>
                  <a:prstClr val="black"/>
                </a:solidFill>
                <a:latin typeface="Calibri"/>
              </a:rPr>
              <a:t> </a:t>
            </a:r>
            <a:r>
              <a:rPr lang="en-US" sz="2000" dirty="0" err="1">
                <a:solidFill>
                  <a:prstClr val="black"/>
                </a:solidFill>
                <a:latin typeface="Calibri"/>
              </a:rPr>
              <a:t>che</a:t>
            </a:r>
            <a:r>
              <a:rPr lang="en-US" sz="2000" dirty="0">
                <a:solidFill>
                  <a:prstClr val="black"/>
                </a:solidFill>
                <a:latin typeface="Calibri"/>
              </a:rPr>
              <a:t> </a:t>
            </a:r>
            <a:r>
              <a:rPr lang="en-US" sz="2000" dirty="0" err="1">
                <a:solidFill>
                  <a:prstClr val="black"/>
                </a:solidFill>
                <a:latin typeface="Calibri"/>
              </a:rPr>
              <a:t>aggregano</a:t>
            </a:r>
            <a:r>
              <a:rPr lang="en-US" sz="2000" dirty="0">
                <a:solidFill>
                  <a:prstClr val="black"/>
                </a:solidFill>
                <a:latin typeface="Calibri"/>
              </a:rPr>
              <a:t> </a:t>
            </a:r>
            <a:r>
              <a:rPr lang="en-US" sz="2000" dirty="0" err="1">
                <a:solidFill>
                  <a:prstClr val="black"/>
                </a:solidFill>
                <a:latin typeface="Calibri"/>
              </a:rPr>
              <a:t>informazioni</a:t>
            </a:r>
            <a:r>
              <a:rPr lang="en-US" sz="2000" dirty="0">
                <a:solidFill>
                  <a:prstClr val="black"/>
                </a:solidFill>
                <a:latin typeface="Calibri"/>
              </a:rPr>
              <a:t> </a:t>
            </a:r>
            <a:r>
              <a:rPr lang="en-US" sz="2000" dirty="0" err="1">
                <a:solidFill>
                  <a:prstClr val="black"/>
                </a:solidFill>
                <a:latin typeface="Calibri"/>
              </a:rPr>
              <a:t>misurabili</a:t>
            </a:r>
            <a:endParaRPr lang="en-US" sz="2000" dirty="0">
              <a:solidFill>
                <a:prstClr val="black"/>
              </a:solidFill>
              <a:latin typeface="Calibri"/>
            </a:endParaRPr>
          </a:p>
        </p:txBody>
      </p:sp>
      <p:pic>
        <p:nvPicPr>
          <p:cNvPr id="4108" name="Picture 12" descr="Risultati immagini per esg">
            <a:extLst>
              <a:ext uri="{FF2B5EF4-FFF2-40B4-BE49-F238E27FC236}">
                <a16:creationId xmlns:a16="http://schemas.microsoft.com/office/drawing/2014/main" id="{8278D30D-3713-4A34-A531-B6A431B52A9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1000" y="4261879"/>
            <a:ext cx="2306781" cy="985588"/>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4863A3EE-0178-4382-AC15-35E770B0C490}"/>
              </a:ext>
            </a:extLst>
          </p:cNvPr>
          <p:cNvSpPr/>
          <p:nvPr/>
        </p:nvSpPr>
        <p:spPr>
          <a:xfrm>
            <a:off x="2791690" y="4169898"/>
            <a:ext cx="6047509" cy="1354217"/>
          </a:xfrm>
          <a:prstGeom prst="rect">
            <a:avLst/>
          </a:prstGeom>
        </p:spPr>
        <p:txBody>
          <a:bodyPr wrap="square">
            <a:spAutoFit/>
          </a:bodyPr>
          <a:lstStyle/>
          <a:p>
            <a:pPr marL="342900" indent="-342900">
              <a:spcBef>
                <a:spcPts val="600"/>
              </a:spcBef>
              <a:buFont typeface="Arial" panose="020B0604020202020204" pitchFamily="34" charset="0"/>
              <a:buChar char="•"/>
              <a:defRPr/>
            </a:pPr>
            <a:r>
              <a:rPr lang="en-US" sz="2400" b="1" i="1" dirty="0">
                <a:solidFill>
                  <a:prstClr val="black"/>
                </a:solidFill>
              </a:rPr>
              <a:t>E</a:t>
            </a:r>
            <a:r>
              <a:rPr lang="en-US" sz="2000" b="1" dirty="0">
                <a:solidFill>
                  <a:prstClr val="black"/>
                </a:solidFill>
              </a:rPr>
              <a:t>nvironmental </a:t>
            </a:r>
            <a:r>
              <a:rPr lang="en-US" sz="2000" dirty="0">
                <a:solidFill>
                  <a:prstClr val="black"/>
                </a:solidFill>
              </a:rPr>
              <a:t>(</a:t>
            </a:r>
            <a:r>
              <a:rPr lang="en-US" sz="2000" dirty="0" err="1">
                <a:solidFill>
                  <a:prstClr val="black"/>
                </a:solidFill>
              </a:rPr>
              <a:t>consumo</a:t>
            </a:r>
            <a:r>
              <a:rPr lang="en-US" sz="2000" dirty="0">
                <a:solidFill>
                  <a:prstClr val="black"/>
                </a:solidFill>
              </a:rPr>
              <a:t> di </a:t>
            </a:r>
            <a:r>
              <a:rPr lang="en-US" sz="2000" dirty="0" err="1">
                <a:solidFill>
                  <a:prstClr val="black"/>
                </a:solidFill>
              </a:rPr>
              <a:t>energia</a:t>
            </a:r>
            <a:r>
              <a:rPr lang="en-US" sz="2000" dirty="0">
                <a:solidFill>
                  <a:prstClr val="black"/>
                </a:solidFill>
              </a:rPr>
              <a:t>, di </a:t>
            </a:r>
            <a:r>
              <a:rPr lang="en-US" sz="2000" dirty="0" err="1">
                <a:solidFill>
                  <a:prstClr val="black"/>
                </a:solidFill>
              </a:rPr>
              <a:t>acqua</a:t>
            </a:r>
            <a:r>
              <a:rPr lang="en-US" sz="2000" dirty="0">
                <a:solidFill>
                  <a:prstClr val="black"/>
                </a:solidFill>
              </a:rPr>
              <a:t>, …)</a:t>
            </a:r>
          </a:p>
          <a:p>
            <a:pPr marL="342900" indent="-342900">
              <a:spcBef>
                <a:spcPts val="600"/>
              </a:spcBef>
              <a:buFont typeface="Arial" panose="020B0604020202020204" pitchFamily="34" charset="0"/>
              <a:buChar char="•"/>
              <a:defRPr/>
            </a:pPr>
            <a:r>
              <a:rPr lang="en-US" sz="2400" b="1" i="1" dirty="0">
                <a:solidFill>
                  <a:prstClr val="black"/>
                </a:solidFill>
              </a:rPr>
              <a:t>S</a:t>
            </a:r>
            <a:r>
              <a:rPr lang="en-US" sz="2000" b="1" dirty="0">
                <a:solidFill>
                  <a:prstClr val="black"/>
                </a:solidFill>
              </a:rPr>
              <a:t>ocial </a:t>
            </a:r>
            <a:r>
              <a:rPr lang="en-US" sz="2000" dirty="0">
                <a:solidFill>
                  <a:prstClr val="black"/>
                </a:solidFill>
              </a:rPr>
              <a:t>(</a:t>
            </a:r>
            <a:r>
              <a:rPr lang="en-US" sz="2000" dirty="0" err="1">
                <a:solidFill>
                  <a:prstClr val="black"/>
                </a:solidFill>
              </a:rPr>
              <a:t>ambiente</a:t>
            </a:r>
            <a:r>
              <a:rPr lang="en-US" sz="2000" dirty="0">
                <a:solidFill>
                  <a:prstClr val="black"/>
                </a:solidFill>
              </a:rPr>
              <a:t> di </a:t>
            </a:r>
            <a:r>
              <a:rPr lang="en-US" sz="2000" dirty="0" err="1">
                <a:solidFill>
                  <a:prstClr val="black"/>
                </a:solidFill>
              </a:rPr>
              <a:t>lavoro</a:t>
            </a:r>
            <a:r>
              <a:rPr lang="en-US" sz="2000" dirty="0">
                <a:solidFill>
                  <a:prstClr val="black"/>
                </a:solidFill>
              </a:rPr>
              <a:t>, </a:t>
            </a:r>
            <a:r>
              <a:rPr lang="en-US" sz="2000" dirty="0" err="1">
                <a:solidFill>
                  <a:prstClr val="black"/>
                </a:solidFill>
              </a:rPr>
              <a:t>diritti</a:t>
            </a:r>
            <a:r>
              <a:rPr lang="en-US" sz="2000" dirty="0">
                <a:solidFill>
                  <a:prstClr val="black"/>
                </a:solidFill>
              </a:rPr>
              <a:t> </a:t>
            </a:r>
            <a:r>
              <a:rPr lang="en-US" sz="2000" dirty="0" err="1">
                <a:solidFill>
                  <a:prstClr val="black"/>
                </a:solidFill>
              </a:rPr>
              <a:t>umani</a:t>
            </a:r>
            <a:r>
              <a:rPr lang="en-US" sz="2000" dirty="0">
                <a:solidFill>
                  <a:prstClr val="black"/>
                </a:solidFill>
              </a:rPr>
              <a:t>, …)</a:t>
            </a:r>
          </a:p>
          <a:p>
            <a:pPr marL="342900" indent="-342900">
              <a:spcBef>
                <a:spcPts val="600"/>
              </a:spcBef>
              <a:buFont typeface="Arial" panose="020B0604020202020204" pitchFamily="34" charset="0"/>
              <a:buChar char="•"/>
              <a:defRPr/>
            </a:pPr>
            <a:r>
              <a:rPr lang="en-US" sz="2400" b="1" i="1" dirty="0">
                <a:solidFill>
                  <a:prstClr val="black"/>
                </a:solidFill>
              </a:rPr>
              <a:t>G</a:t>
            </a:r>
            <a:r>
              <a:rPr lang="en-US" sz="2000" b="1" dirty="0">
                <a:solidFill>
                  <a:prstClr val="black"/>
                </a:solidFill>
              </a:rPr>
              <a:t>overnance </a:t>
            </a:r>
            <a:r>
              <a:rPr lang="en-US" sz="2000" dirty="0">
                <a:solidFill>
                  <a:prstClr val="black"/>
                </a:solidFill>
              </a:rPr>
              <a:t>(</a:t>
            </a:r>
            <a:r>
              <a:rPr lang="en-US" sz="2000" dirty="0" err="1">
                <a:solidFill>
                  <a:prstClr val="black"/>
                </a:solidFill>
              </a:rPr>
              <a:t>retribuzioni</a:t>
            </a:r>
            <a:r>
              <a:rPr lang="en-US" sz="2000" dirty="0">
                <a:solidFill>
                  <a:prstClr val="black"/>
                </a:solidFill>
              </a:rPr>
              <a:t>, </a:t>
            </a:r>
            <a:r>
              <a:rPr lang="en-US" sz="2000" dirty="0" err="1">
                <a:solidFill>
                  <a:prstClr val="black"/>
                </a:solidFill>
              </a:rPr>
              <a:t>etica</a:t>
            </a:r>
            <a:r>
              <a:rPr lang="en-US" sz="2000" dirty="0">
                <a:solidFill>
                  <a:prstClr val="black"/>
                </a:solidFill>
              </a:rPr>
              <a:t> </a:t>
            </a:r>
            <a:r>
              <a:rPr lang="en-US" sz="2000" dirty="0" err="1">
                <a:solidFill>
                  <a:prstClr val="black"/>
                </a:solidFill>
              </a:rPr>
              <a:t>d’impresa</a:t>
            </a:r>
            <a:r>
              <a:rPr lang="en-US" sz="2000" dirty="0">
                <a:solidFill>
                  <a:prstClr val="black"/>
                </a:solidFill>
              </a:rPr>
              <a:t>, …)</a:t>
            </a:r>
          </a:p>
        </p:txBody>
      </p:sp>
    </p:spTree>
    <p:extLst>
      <p:ext uri="{BB962C8B-B14F-4D97-AF65-F5344CB8AC3E}">
        <p14:creationId xmlns:p14="http://schemas.microsoft.com/office/powerpoint/2010/main" val="282130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fade">
                                      <p:cBhvr>
                                        <p:cTn id="32" dur="500"/>
                                        <p:tgtEl>
                                          <p:spTgt spid="410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bldLvl="3" animBg="1"/>
      <p:bldP spid="2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Sostenibilità: si può misurare?</a:t>
            </a:r>
          </a:p>
        </p:txBody>
      </p:sp>
      <p:sp>
        <p:nvSpPr>
          <p:cNvPr id="8" name="Rettangolo 7">
            <a:extLst>
              <a:ext uri="{FF2B5EF4-FFF2-40B4-BE49-F238E27FC236}">
                <a16:creationId xmlns:a16="http://schemas.microsoft.com/office/drawing/2014/main" id="{09819FB1-A300-48A5-8BA4-471BEB2BCEBC}"/>
              </a:ext>
            </a:extLst>
          </p:cNvPr>
          <p:cNvSpPr/>
          <p:nvPr/>
        </p:nvSpPr>
        <p:spPr>
          <a:xfrm>
            <a:off x="267253" y="709758"/>
            <a:ext cx="8692639" cy="369332"/>
          </a:xfrm>
          <a:prstGeom prst="rect">
            <a:avLst/>
          </a:prstGeom>
          <a:solidFill>
            <a:schemeClr val="bg1">
              <a:alpha val="50196"/>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it-IT" dirty="0">
                <a:solidFill>
                  <a:schemeClr val="accent6">
                    <a:lumMod val="75000"/>
                  </a:schemeClr>
                </a:solidFill>
                <a:latin typeface="Calibri"/>
              </a:rPr>
              <a:t>«</a:t>
            </a:r>
            <a:r>
              <a:rPr lang="it-IT" i="1" dirty="0">
                <a:solidFill>
                  <a:schemeClr val="accent6">
                    <a:lumMod val="75000"/>
                  </a:schemeClr>
                </a:solidFill>
                <a:latin typeface="Calibri"/>
              </a:rPr>
              <a:t>Banca d’Italia dà valore alla sostenibilità negli investimenti finanziari» </a:t>
            </a:r>
            <a:r>
              <a:rPr lang="it-IT" dirty="0">
                <a:solidFill>
                  <a:schemeClr val="accent6">
                    <a:lumMod val="75000"/>
                  </a:schemeClr>
                </a:solidFill>
                <a:latin typeface="Calibri"/>
              </a:rPr>
              <a:t>(maggio 2019)</a:t>
            </a:r>
            <a:endParaRPr kumimoji="0" lang="en-US" b="0" i="0" u="none" strike="noStrike" kern="1200" cap="none" spc="0" normalizeH="0" baseline="0" noProof="0" dirty="0">
              <a:ln>
                <a:noFill/>
              </a:ln>
              <a:solidFill>
                <a:schemeClr val="accent6">
                  <a:lumMod val="75000"/>
                </a:schemeClr>
              </a:solidFill>
              <a:effectLst/>
              <a:uLnTx/>
              <a:uFillTx/>
              <a:latin typeface="Calibri"/>
            </a:endParaRPr>
          </a:p>
        </p:txBody>
      </p:sp>
      <p:graphicFrame>
        <p:nvGraphicFramePr>
          <p:cNvPr id="2" name="Tabella 3">
            <a:extLst>
              <a:ext uri="{FF2B5EF4-FFF2-40B4-BE49-F238E27FC236}">
                <a16:creationId xmlns:a16="http://schemas.microsoft.com/office/drawing/2014/main" id="{ADCC1613-CF1E-426D-A3F3-38389E358204}"/>
              </a:ext>
            </a:extLst>
          </p:cNvPr>
          <p:cNvGraphicFramePr>
            <a:graphicFrameLocks noGrp="1"/>
          </p:cNvGraphicFramePr>
          <p:nvPr>
            <p:extLst>
              <p:ext uri="{D42A27DB-BD31-4B8C-83A1-F6EECF244321}">
                <p14:modId xmlns:p14="http://schemas.microsoft.com/office/powerpoint/2010/main" val="2707436564"/>
              </p:ext>
            </p:extLst>
          </p:nvPr>
        </p:nvGraphicFramePr>
        <p:xfrm>
          <a:off x="668375" y="2029143"/>
          <a:ext cx="7677826" cy="3954744"/>
        </p:xfrm>
        <a:graphic>
          <a:graphicData uri="http://schemas.openxmlformats.org/drawingml/2006/table">
            <a:tbl>
              <a:tblPr firstRow="1" bandRow="1">
                <a:tableStyleId>{5C22544A-7EE6-4342-B048-85BDC9FD1C3A}</a:tableStyleId>
              </a:tblPr>
              <a:tblGrid>
                <a:gridCol w="454324">
                  <a:extLst>
                    <a:ext uri="{9D8B030D-6E8A-4147-A177-3AD203B41FA5}">
                      <a16:colId xmlns:a16="http://schemas.microsoft.com/office/drawing/2014/main" val="3834132036"/>
                    </a:ext>
                  </a:extLst>
                </a:gridCol>
                <a:gridCol w="3995486">
                  <a:extLst>
                    <a:ext uri="{9D8B030D-6E8A-4147-A177-3AD203B41FA5}">
                      <a16:colId xmlns:a16="http://schemas.microsoft.com/office/drawing/2014/main" val="1691984304"/>
                    </a:ext>
                  </a:extLst>
                </a:gridCol>
                <a:gridCol w="1577187">
                  <a:extLst>
                    <a:ext uri="{9D8B030D-6E8A-4147-A177-3AD203B41FA5}">
                      <a16:colId xmlns:a16="http://schemas.microsoft.com/office/drawing/2014/main" val="3936652102"/>
                    </a:ext>
                  </a:extLst>
                </a:gridCol>
                <a:gridCol w="1650829">
                  <a:extLst>
                    <a:ext uri="{9D8B030D-6E8A-4147-A177-3AD203B41FA5}">
                      <a16:colId xmlns:a16="http://schemas.microsoft.com/office/drawing/2014/main" val="747280837"/>
                    </a:ext>
                  </a:extLst>
                </a:gridCol>
              </a:tblGrid>
              <a:tr h="327656">
                <a:tc>
                  <a:txBody>
                    <a:bodyPr/>
                    <a:lstStyle/>
                    <a:p>
                      <a:endParaRPr lang="it-IT" dirty="0"/>
                    </a:p>
                  </a:txBody>
                  <a:tcPr/>
                </a:tc>
                <a:tc>
                  <a:txBody>
                    <a:bodyPr/>
                    <a:lstStyle/>
                    <a:p>
                      <a:r>
                        <a:rPr lang="it-IT" dirty="0"/>
                        <a:t>Indicatore</a:t>
                      </a:r>
                    </a:p>
                  </a:txBody>
                  <a:tcPr/>
                </a:tc>
                <a:tc>
                  <a:txBody>
                    <a:bodyPr/>
                    <a:lstStyle/>
                    <a:p>
                      <a:pPr algn="ctr"/>
                      <a:r>
                        <a:rPr lang="it-IT" dirty="0"/>
                        <a:t>Portafoglio</a:t>
                      </a:r>
                    </a:p>
                    <a:p>
                      <a:pPr algn="ctr"/>
                      <a:r>
                        <a:rPr lang="it-IT" dirty="0"/>
                        <a:t> attuale</a:t>
                      </a:r>
                    </a:p>
                  </a:txBody>
                  <a:tcPr/>
                </a:tc>
                <a:tc>
                  <a:txBody>
                    <a:bodyPr/>
                    <a:lstStyle/>
                    <a:p>
                      <a:pPr algn="ctr"/>
                      <a:r>
                        <a:rPr lang="it-IT" dirty="0"/>
                        <a:t>Nuovo portafoglio</a:t>
                      </a:r>
                      <a:br>
                        <a:rPr lang="it-IT" dirty="0"/>
                      </a:br>
                      <a:r>
                        <a:rPr lang="it-IT" dirty="0"/>
                        <a:t>(ESG)</a:t>
                      </a:r>
                    </a:p>
                  </a:txBody>
                  <a:tcPr/>
                </a:tc>
                <a:extLst>
                  <a:ext uri="{0D108BD9-81ED-4DB2-BD59-A6C34878D82A}">
                    <a16:rowId xmlns:a16="http://schemas.microsoft.com/office/drawing/2014/main" val="556713473"/>
                  </a:ext>
                </a:extLst>
              </a:tr>
              <a:tr h="327656">
                <a:tc rowSpan="4">
                  <a:txBody>
                    <a:bodyPr/>
                    <a:lstStyle/>
                    <a:p>
                      <a:pPr algn="ctr"/>
                      <a:r>
                        <a:rPr lang="it-IT" b="1" dirty="0" err="1"/>
                        <a:t>Environmental</a:t>
                      </a:r>
                      <a:endParaRPr lang="it-IT" b="1" dirty="0"/>
                    </a:p>
                  </a:txBody>
                  <a:tcPr vert="vert270"/>
                </a:tc>
                <a:tc>
                  <a:txBody>
                    <a:bodyPr/>
                    <a:lstStyle/>
                    <a:p>
                      <a:r>
                        <a:rPr lang="it-IT" dirty="0"/>
                        <a:t>Emissioni di CO</a:t>
                      </a:r>
                      <a:r>
                        <a:rPr lang="it-IT" baseline="-25000" dirty="0"/>
                        <a:t>2 </a:t>
                      </a:r>
                      <a:r>
                        <a:rPr lang="it-IT" baseline="0" dirty="0"/>
                        <a:t>(mln di </a:t>
                      </a:r>
                      <a:r>
                        <a:rPr lang="it-IT" baseline="0" dirty="0" err="1"/>
                        <a:t>tonn</a:t>
                      </a:r>
                      <a:r>
                        <a:rPr lang="it-IT" baseline="0" dirty="0"/>
                        <a:t>.)</a:t>
                      </a:r>
                      <a:endParaRPr lang="it-IT" baseline="-25000" dirty="0"/>
                    </a:p>
                  </a:txBody>
                  <a:tcPr/>
                </a:tc>
                <a:tc>
                  <a:txBody>
                    <a:bodyPr/>
                    <a:lstStyle/>
                    <a:p>
                      <a:pPr algn="ctr"/>
                      <a:r>
                        <a:rPr lang="it-IT" dirty="0"/>
                        <a:t>3.2</a:t>
                      </a:r>
                    </a:p>
                  </a:txBody>
                  <a:tcPr/>
                </a:tc>
                <a:tc>
                  <a:txBody>
                    <a:bodyPr/>
                    <a:lstStyle/>
                    <a:p>
                      <a:pPr algn="ctr"/>
                      <a:r>
                        <a:rPr lang="it-IT" dirty="0"/>
                        <a:t>2.5</a:t>
                      </a:r>
                    </a:p>
                  </a:txBody>
                  <a:tcPr/>
                </a:tc>
                <a:extLst>
                  <a:ext uri="{0D108BD9-81ED-4DB2-BD59-A6C34878D82A}">
                    <a16:rowId xmlns:a16="http://schemas.microsoft.com/office/drawing/2014/main" val="1174028093"/>
                  </a:ext>
                </a:extLst>
              </a:tr>
              <a:tr h="481445">
                <a:tc vMerge="1">
                  <a:txBody>
                    <a:bodyPr/>
                    <a:lstStyle/>
                    <a:p>
                      <a:endParaRPr lang="it-IT" dirty="0"/>
                    </a:p>
                  </a:txBody>
                  <a:tcPr/>
                </a:tc>
                <a:tc>
                  <a:txBody>
                    <a:bodyPr/>
                    <a:lstStyle/>
                    <a:p>
                      <a:r>
                        <a:rPr lang="it-IT" i="1" dirty="0"/>
                        <a:t>Carbon footprint</a:t>
                      </a:r>
                    </a:p>
                    <a:p>
                      <a:r>
                        <a:rPr lang="it-IT" i="0" dirty="0"/>
                        <a:t>(</a:t>
                      </a:r>
                      <a:r>
                        <a:rPr lang="it-IT" i="0" dirty="0" err="1"/>
                        <a:t>tonn</a:t>
                      </a:r>
                      <a:r>
                        <a:rPr lang="it-IT" i="0" dirty="0"/>
                        <a:t>. CO2 / mln €)</a:t>
                      </a:r>
                    </a:p>
                  </a:txBody>
                  <a:tcPr/>
                </a:tc>
                <a:tc>
                  <a:txBody>
                    <a:bodyPr/>
                    <a:lstStyle/>
                    <a:p>
                      <a:pPr algn="ctr"/>
                      <a:r>
                        <a:rPr lang="it-IT" dirty="0"/>
                        <a:t>397.3</a:t>
                      </a:r>
                    </a:p>
                  </a:txBody>
                  <a:tcPr/>
                </a:tc>
                <a:tc>
                  <a:txBody>
                    <a:bodyPr/>
                    <a:lstStyle/>
                    <a:p>
                      <a:pPr algn="ctr"/>
                      <a:r>
                        <a:rPr lang="it-IT" dirty="0"/>
                        <a:t>304.2</a:t>
                      </a:r>
                    </a:p>
                  </a:txBody>
                  <a:tcPr/>
                </a:tc>
                <a:extLst>
                  <a:ext uri="{0D108BD9-81ED-4DB2-BD59-A6C34878D82A}">
                    <a16:rowId xmlns:a16="http://schemas.microsoft.com/office/drawing/2014/main" val="3625524111"/>
                  </a:ext>
                </a:extLst>
              </a:tr>
              <a:tr h="327656">
                <a:tc vMerge="1">
                  <a:txBody>
                    <a:bodyPr/>
                    <a:lstStyle/>
                    <a:p>
                      <a:endParaRPr lang="it-IT" dirty="0"/>
                    </a:p>
                  </a:txBody>
                  <a:tcPr/>
                </a:tc>
                <a:tc>
                  <a:txBody>
                    <a:bodyPr/>
                    <a:lstStyle/>
                    <a:p>
                      <a:r>
                        <a:rPr lang="it-IT" dirty="0"/>
                        <a:t>Consumo di energia (mln </a:t>
                      </a:r>
                      <a:r>
                        <a:rPr lang="it-IT" dirty="0" err="1"/>
                        <a:t>Gj</a:t>
                      </a:r>
                      <a:r>
                        <a:rPr lang="it-IT" dirty="0"/>
                        <a:t>)</a:t>
                      </a:r>
                    </a:p>
                  </a:txBody>
                  <a:tcPr/>
                </a:tc>
                <a:tc>
                  <a:txBody>
                    <a:bodyPr/>
                    <a:lstStyle/>
                    <a:p>
                      <a:pPr algn="ctr"/>
                      <a:r>
                        <a:rPr lang="it-IT" dirty="0"/>
                        <a:t>325.3</a:t>
                      </a:r>
                    </a:p>
                  </a:txBody>
                  <a:tcPr/>
                </a:tc>
                <a:tc>
                  <a:txBody>
                    <a:bodyPr/>
                    <a:lstStyle/>
                    <a:p>
                      <a:pPr algn="ctr"/>
                      <a:r>
                        <a:rPr lang="it-IT" dirty="0"/>
                        <a:t>291.4</a:t>
                      </a:r>
                    </a:p>
                  </a:txBody>
                  <a:tcPr/>
                </a:tc>
                <a:extLst>
                  <a:ext uri="{0D108BD9-81ED-4DB2-BD59-A6C34878D82A}">
                    <a16:rowId xmlns:a16="http://schemas.microsoft.com/office/drawing/2014/main" val="50780381"/>
                  </a:ext>
                </a:extLst>
              </a:tr>
              <a:tr h="327656">
                <a:tc vMerge="1">
                  <a:txBody>
                    <a:bodyPr/>
                    <a:lstStyle/>
                    <a:p>
                      <a:endParaRPr lang="it-IT" dirty="0"/>
                    </a:p>
                  </a:txBody>
                  <a:tcPr/>
                </a:tc>
                <a:tc>
                  <a:txBody>
                    <a:bodyPr/>
                    <a:lstStyle/>
                    <a:p>
                      <a:r>
                        <a:rPr lang="it-IT" dirty="0"/>
                        <a:t>Consumo d’acqua (mln metri</a:t>
                      </a:r>
                      <a:r>
                        <a:rPr lang="it-IT" baseline="30000" dirty="0"/>
                        <a:t>3</a:t>
                      </a:r>
                      <a:r>
                        <a:rPr lang="it-IT" baseline="0" dirty="0"/>
                        <a:t>)</a:t>
                      </a:r>
                    </a:p>
                  </a:txBody>
                  <a:tcPr/>
                </a:tc>
                <a:tc>
                  <a:txBody>
                    <a:bodyPr/>
                    <a:lstStyle/>
                    <a:p>
                      <a:pPr algn="ctr"/>
                      <a:r>
                        <a:rPr lang="it-IT" dirty="0"/>
                        <a:t>26.0</a:t>
                      </a:r>
                    </a:p>
                  </a:txBody>
                  <a:tcPr/>
                </a:tc>
                <a:tc>
                  <a:txBody>
                    <a:bodyPr/>
                    <a:lstStyle/>
                    <a:p>
                      <a:pPr algn="ctr"/>
                      <a:r>
                        <a:rPr lang="it-IT" dirty="0"/>
                        <a:t>18.3</a:t>
                      </a:r>
                    </a:p>
                  </a:txBody>
                  <a:tcPr/>
                </a:tc>
                <a:extLst>
                  <a:ext uri="{0D108BD9-81ED-4DB2-BD59-A6C34878D82A}">
                    <a16:rowId xmlns:a16="http://schemas.microsoft.com/office/drawing/2014/main" val="518370108"/>
                  </a:ext>
                </a:extLst>
              </a:tr>
              <a:tr h="327656">
                <a:tc rowSpan="2">
                  <a:txBody>
                    <a:bodyPr/>
                    <a:lstStyle/>
                    <a:p>
                      <a:pPr algn="ctr"/>
                      <a:r>
                        <a:rPr lang="it-IT" b="1" dirty="0"/>
                        <a:t>Social</a:t>
                      </a:r>
                    </a:p>
                  </a:txBody>
                  <a:tcPr vert="vert270"/>
                </a:tc>
                <a:tc>
                  <a:txBody>
                    <a:bodyPr/>
                    <a:lstStyle/>
                    <a:p>
                      <a:r>
                        <a:rPr lang="it-IT" dirty="0"/>
                        <a:t>% donne nelle risorse umane</a:t>
                      </a:r>
                    </a:p>
                  </a:txBody>
                  <a:tcPr/>
                </a:tc>
                <a:tc>
                  <a:txBody>
                    <a:bodyPr/>
                    <a:lstStyle/>
                    <a:p>
                      <a:pPr algn="ctr"/>
                      <a:r>
                        <a:rPr lang="it-IT" dirty="0"/>
                        <a:t>40.4</a:t>
                      </a:r>
                    </a:p>
                  </a:txBody>
                  <a:tcPr/>
                </a:tc>
                <a:tc>
                  <a:txBody>
                    <a:bodyPr/>
                    <a:lstStyle/>
                    <a:p>
                      <a:pPr algn="ctr"/>
                      <a:r>
                        <a:rPr lang="it-IT" dirty="0"/>
                        <a:t>33.5</a:t>
                      </a:r>
                    </a:p>
                  </a:txBody>
                  <a:tcPr/>
                </a:tc>
                <a:extLst>
                  <a:ext uri="{0D108BD9-81ED-4DB2-BD59-A6C34878D82A}">
                    <a16:rowId xmlns:a16="http://schemas.microsoft.com/office/drawing/2014/main" val="1115412949"/>
                  </a:ext>
                </a:extLst>
              </a:tr>
              <a:tr h="327656">
                <a:tc vMerge="1">
                  <a:txBody>
                    <a:bodyPr/>
                    <a:lstStyle/>
                    <a:p>
                      <a:endParaRPr lang="it-IT" dirty="0"/>
                    </a:p>
                  </a:txBody>
                  <a:tcPr/>
                </a:tc>
                <a:tc>
                  <a:txBody>
                    <a:bodyPr/>
                    <a:lstStyle/>
                    <a:p>
                      <a:r>
                        <a:rPr lang="it-IT" dirty="0"/>
                        <a:t>% donne nel </a:t>
                      </a:r>
                      <a:r>
                        <a:rPr lang="it-IT" i="1" dirty="0"/>
                        <a:t>management</a:t>
                      </a:r>
                      <a:endParaRPr lang="it-IT" dirty="0"/>
                    </a:p>
                  </a:txBody>
                  <a:tcPr/>
                </a:tc>
                <a:tc>
                  <a:txBody>
                    <a:bodyPr/>
                    <a:lstStyle/>
                    <a:p>
                      <a:pPr algn="ctr"/>
                      <a:r>
                        <a:rPr lang="it-IT" dirty="0"/>
                        <a:t>34.0%</a:t>
                      </a:r>
                    </a:p>
                  </a:txBody>
                  <a:tcPr/>
                </a:tc>
                <a:tc>
                  <a:txBody>
                    <a:bodyPr/>
                    <a:lstStyle/>
                    <a:p>
                      <a:pPr algn="ctr"/>
                      <a:r>
                        <a:rPr lang="it-IT" dirty="0"/>
                        <a:t>33.4%</a:t>
                      </a:r>
                    </a:p>
                  </a:txBody>
                  <a:tcPr/>
                </a:tc>
                <a:extLst>
                  <a:ext uri="{0D108BD9-81ED-4DB2-BD59-A6C34878D82A}">
                    <a16:rowId xmlns:a16="http://schemas.microsoft.com/office/drawing/2014/main" val="3937837822"/>
                  </a:ext>
                </a:extLst>
              </a:tr>
              <a:tr h="327656">
                <a:tc rowSpan="4">
                  <a:txBody>
                    <a:bodyPr/>
                    <a:lstStyle/>
                    <a:p>
                      <a:pPr algn="ctr"/>
                      <a:r>
                        <a:rPr lang="it-IT" b="1" dirty="0"/>
                        <a:t>Governance </a:t>
                      </a:r>
                    </a:p>
                  </a:txBody>
                  <a:tcPr vert="vert270"/>
                </a:tc>
                <a:tc>
                  <a:txBody>
                    <a:bodyPr/>
                    <a:lstStyle/>
                    <a:p>
                      <a:r>
                        <a:rPr lang="it-IT" dirty="0"/>
                        <a:t>Diversità nel </a:t>
                      </a:r>
                      <a:r>
                        <a:rPr lang="it-IT" i="1" dirty="0"/>
                        <a:t>board </a:t>
                      </a:r>
                      <a:r>
                        <a:rPr lang="it-IT" i="0" dirty="0"/>
                        <a:t>(% donne)</a:t>
                      </a:r>
                      <a:endParaRPr lang="it-IT" dirty="0"/>
                    </a:p>
                  </a:txBody>
                  <a:tcPr/>
                </a:tc>
                <a:tc>
                  <a:txBody>
                    <a:bodyPr/>
                    <a:lstStyle/>
                    <a:p>
                      <a:pPr algn="ctr"/>
                      <a:r>
                        <a:rPr lang="it-IT" dirty="0"/>
                        <a:t>26.2%</a:t>
                      </a:r>
                    </a:p>
                  </a:txBody>
                  <a:tcPr/>
                </a:tc>
                <a:tc>
                  <a:txBody>
                    <a:bodyPr/>
                    <a:lstStyle/>
                    <a:p>
                      <a:pPr algn="ctr"/>
                      <a:r>
                        <a:rPr lang="it-IT" dirty="0"/>
                        <a:t>26.7%</a:t>
                      </a:r>
                    </a:p>
                  </a:txBody>
                  <a:tcPr/>
                </a:tc>
                <a:extLst>
                  <a:ext uri="{0D108BD9-81ED-4DB2-BD59-A6C34878D82A}">
                    <a16:rowId xmlns:a16="http://schemas.microsoft.com/office/drawing/2014/main" val="699810395"/>
                  </a:ext>
                </a:extLst>
              </a:tr>
              <a:tr h="327656">
                <a:tc vMerge="1">
                  <a:txBody>
                    <a:bodyPr/>
                    <a:lstStyle/>
                    <a:p>
                      <a:endParaRPr lang="it-IT" dirty="0"/>
                    </a:p>
                  </a:txBody>
                  <a:tcPr/>
                </a:tc>
                <a:tc>
                  <a:txBody>
                    <a:bodyPr/>
                    <a:lstStyle/>
                    <a:p>
                      <a:r>
                        <a:rPr lang="it-IT" dirty="0"/>
                        <a:t>Dualità CEO (% imprese con CEO/Presidente separati)</a:t>
                      </a:r>
                    </a:p>
                  </a:txBody>
                  <a:tcPr/>
                </a:tc>
                <a:tc>
                  <a:txBody>
                    <a:bodyPr/>
                    <a:lstStyle/>
                    <a:p>
                      <a:pPr algn="ctr"/>
                      <a:r>
                        <a:rPr lang="it-IT" dirty="0"/>
                        <a:t>32.8%</a:t>
                      </a:r>
                    </a:p>
                  </a:txBody>
                  <a:tcPr/>
                </a:tc>
                <a:tc>
                  <a:txBody>
                    <a:bodyPr/>
                    <a:lstStyle/>
                    <a:p>
                      <a:pPr algn="ctr"/>
                      <a:r>
                        <a:rPr lang="it-IT" dirty="0"/>
                        <a:t>33.1%</a:t>
                      </a:r>
                    </a:p>
                  </a:txBody>
                  <a:tcPr/>
                </a:tc>
                <a:extLst>
                  <a:ext uri="{0D108BD9-81ED-4DB2-BD59-A6C34878D82A}">
                    <a16:rowId xmlns:a16="http://schemas.microsoft.com/office/drawing/2014/main" val="789697604"/>
                  </a:ext>
                </a:extLst>
              </a:tr>
              <a:tr h="327656">
                <a:tc vMerge="1">
                  <a:txBody>
                    <a:bodyPr/>
                    <a:lstStyle/>
                    <a:p>
                      <a:endParaRPr lang="it-IT" dirty="0"/>
                    </a:p>
                  </a:txBody>
                  <a:tcPr/>
                </a:tc>
                <a:tc>
                  <a:txBody>
                    <a:bodyPr/>
                    <a:lstStyle/>
                    <a:p>
                      <a:r>
                        <a:rPr lang="it-IT" dirty="0"/>
                        <a:t>% membri indipendenti del </a:t>
                      </a:r>
                      <a:r>
                        <a:rPr lang="it-IT" i="1" dirty="0"/>
                        <a:t>board</a:t>
                      </a:r>
                      <a:endParaRPr lang="it-IT" dirty="0"/>
                    </a:p>
                  </a:txBody>
                  <a:tcPr/>
                </a:tc>
                <a:tc>
                  <a:txBody>
                    <a:bodyPr/>
                    <a:lstStyle/>
                    <a:p>
                      <a:pPr algn="ctr"/>
                      <a:r>
                        <a:rPr lang="it-IT" dirty="0"/>
                        <a:t>25.9%</a:t>
                      </a:r>
                    </a:p>
                  </a:txBody>
                  <a:tcPr/>
                </a:tc>
                <a:tc>
                  <a:txBody>
                    <a:bodyPr/>
                    <a:lstStyle/>
                    <a:p>
                      <a:pPr algn="ctr"/>
                      <a:r>
                        <a:rPr lang="it-IT" dirty="0"/>
                        <a:t>26.1%</a:t>
                      </a:r>
                    </a:p>
                  </a:txBody>
                  <a:tcPr/>
                </a:tc>
                <a:extLst>
                  <a:ext uri="{0D108BD9-81ED-4DB2-BD59-A6C34878D82A}">
                    <a16:rowId xmlns:a16="http://schemas.microsoft.com/office/drawing/2014/main" val="1469548301"/>
                  </a:ext>
                </a:extLst>
              </a:tr>
              <a:tr h="327656">
                <a:tc vMerge="1">
                  <a:txBody>
                    <a:bodyPr/>
                    <a:lstStyle/>
                    <a:p>
                      <a:endParaRPr lang="it-IT" dirty="0"/>
                    </a:p>
                  </a:txBody>
                  <a:tcPr/>
                </a:tc>
                <a:tc>
                  <a:txBody>
                    <a:bodyPr/>
                    <a:lstStyle/>
                    <a:p>
                      <a:r>
                        <a:rPr lang="it-IT" dirty="0"/>
                        <a:t>% di imprese con politica anti-corruzione</a:t>
                      </a:r>
                    </a:p>
                  </a:txBody>
                  <a:tcPr/>
                </a:tc>
                <a:tc>
                  <a:txBody>
                    <a:bodyPr/>
                    <a:lstStyle/>
                    <a:p>
                      <a:pPr algn="ctr"/>
                      <a:r>
                        <a:rPr lang="it-IT" dirty="0"/>
                        <a:t>95.1%</a:t>
                      </a:r>
                    </a:p>
                  </a:txBody>
                  <a:tcPr/>
                </a:tc>
                <a:tc>
                  <a:txBody>
                    <a:bodyPr/>
                    <a:lstStyle/>
                    <a:p>
                      <a:pPr algn="ctr"/>
                      <a:r>
                        <a:rPr lang="it-IT" dirty="0"/>
                        <a:t>95.0%</a:t>
                      </a:r>
                    </a:p>
                  </a:txBody>
                  <a:tcPr/>
                </a:tc>
                <a:extLst>
                  <a:ext uri="{0D108BD9-81ED-4DB2-BD59-A6C34878D82A}">
                    <a16:rowId xmlns:a16="http://schemas.microsoft.com/office/drawing/2014/main" val="1711212866"/>
                  </a:ext>
                </a:extLst>
              </a:tr>
            </a:tbl>
          </a:graphicData>
        </a:graphic>
      </p:graphicFrame>
      <p:sp>
        <p:nvSpPr>
          <p:cNvPr id="6" name="CasellaDiTesto 5">
            <a:extLst>
              <a:ext uri="{FF2B5EF4-FFF2-40B4-BE49-F238E27FC236}">
                <a16:creationId xmlns:a16="http://schemas.microsoft.com/office/drawing/2014/main" id="{08704350-78F2-4962-8CD1-C0689D8F0C9C}"/>
              </a:ext>
            </a:extLst>
          </p:cNvPr>
          <p:cNvSpPr txBox="1"/>
          <p:nvPr/>
        </p:nvSpPr>
        <p:spPr>
          <a:xfrm>
            <a:off x="267253" y="1079090"/>
            <a:ext cx="8502395" cy="584775"/>
          </a:xfrm>
          <a:prstGeom prst="rect">
            <a:avLst/>
          </a:prstGeom>
          <a:noFill/>
        </p:spPr>
        <p:txBody>
          <a:bodyPr wrap="square" rtlCol="0">
            <a:spAutoFit/>
          </a:bodyPr>
          <a:lstStyle/>
          <a:p>
            <a:r>
              <a:rPr lang="it-IT" sz="1600" dirty="0"/>
              <a:t>Banca d’Italia ha integrato alcuni indicatori ESG sul proprio portafoglio azionario (8 </a:t>
            </a:r>
            <a:r>
              <a:rPr lang="it-IT" sz="1600" dirty="0" err="1"/>
              <a:t>bln</a:t>
            </a:r>
            <a:r>
              <a:rPr lang="it-IT" sz="1600" dirty="0"/>
              <a:t> €), procedendo alla sua ricomposizione. In futuro, considererà l’estensione ai titoli di debito societari.</a:t>
            </a:r>
          </a:p>
        </p:txBody>
      </p:sp>
    </p:spTree>
    <p:extLst>
      <p:ext uri="{BB962C8B-B14F-4D97-AF65-F5344CB8AC3E}">
        <p14:creationId xmlns:p14="http://schemas.microsoft.com/office/powerpoint/2010/main" val="322541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Imprese e sostenibilità</a:t>
            </a:r>
          </a:p>
        </p:txBody>
      </p:sp>
      <p:sp>
        <p:nvSpPr>
          <p:cNvPr id="14" name="Segnaposto contenuto 2">
            <a:extLst>
              <a:ext uri="{FF2B5EF4-FFF2-40B4-BE49-F238E27FC236}">
                <a16:creationId xmlns:a16="http://schemas.microsoft.com/office/drawing/2014/main" id="{10A58919-2437-42E3-A575-62E29361D320}"/>
              </a:ext>
            </a:extLst>
          </p:cNvPr>
          <p:cNvSpPr>
            <a:spLocks noGrp="1"/>
          </p:cNvSpPr>
          <p:nvPr>
            <p:ph idx="1"/>
          </p:nvPr>
        </p:nvSpPr>
        <p:spPr>
          <a:xfrm>
            <a:off x="309446" y="814530"/>
            <a:ext cx="8555774" cy="1977766"/>
          </a:xfrm>
        </p:spPr>
        <p:txBody>
          <a:bodyPr>
            <a:noAutofit/>
          </a:bodyPr>
          <a:lstStyle/>
          <a:p>
            <a:pPr marL="0" indent="0" algn="just">
              <a:buNone/>
            </a:pPr>
            <a:r>
              <a:rPr lang="it-IT" b="1" i="1" dirty="0">
                <a:solidFill>
                  <a:schemeClr val="accent6">
                    <a:lumMod val="75000"/>
                  </a:schemeClr>
                </a:solidFill>
                <a:latin typeface="+mj-lt"/>
                <a:cs typeface="Arial" panose="020B0604020202020204" pitchFamily="34" charset="0"/>
              </a:rPr>
              <a:t>Corporate Social </a:t>
            </a:r>
            <a:r>
              <a:rPr lang="it-IT" b="1" i="1" dirty="0" err="1">
                <a:solidFill>
                  <a:schemeClr val="accent6">
                    <a:lumMod val="75000"/>
                  </a:schemeClr>
                </a:solidFill>
                <a:latin typeface="+mj-lt"/>
                <a:cs typeface="Arial" panose="020B0604020202020204" pitchFamily="34" charset="0"/>
              </a:rPr>
              <a:t>Responsibility</a:t>
            </a:r>
            <a:r>
              <a:rPr lang="it-IT" b="1" i="1" dirty="0">
                <a:solidFill>
                  <a:schemeClr val="accent6">
                    <a:lumMod val="75000"/>
                  </a:schemeClr>
                </a:solidFill>
                <a:latin typeface="+mj-lt"/>
                <a:cs typeface="Arial" panose="020B0604020202020204" pitchFamily="34" charset="0"/>
              </a:rPr>
              <a:t> </a:t>
            </a:r>
            <a:r>
              <a:rPr lang="it-IT" b="1" dirty="0">
                <a:solidFill>
                  <a:schemeClr val="accent6">
                    <a:lumMod val="75000"/>
                  </a:schemeClr>
                </a:solidFill>
                <a:latin typeface="+mj-lt"/>
                <a:cs typeface="Arial" panose="020B0604020202020204" pitchFamily="34" charset="0"/>
              </a:rPr>
              <a:t>(CSR)</a:t>
            </a:r>
            <a:endParaRPr lang="it-IT" b="1" i="1" dirty="0">
              <a:solidFill>
                <a:schemeClr val="accent6">
                  <a:lumMod val="75000"/>
                </a:schemeClr>
              </a:solidFill>
              <a:latin typeface="+mj-lt"/>
              <a:cs typeface="Arial" panose="020B0604020202020204" pitchFamily="34" charset="0"/>
            </a:endParaRPr>
          </a:p>
          <a:p>
            <a:pPr marL="740569" indent="0">
              <a:buNone/>
            </a:pPr>
            <a:r>
              <a:rPr lang="it-IT" dirty="0">
                <a:cs typeface="Arial" panose="020B0604020202020204" pitchFamily="34" charset="0"/>
              </a:rPr>
              <a:t>Integrazione su base </a:t>
            </a:r>
            <a:r>
              <a:rPr lang="it-IT" b="1" dirty="0">
                <a:cs typeface="Arial" panose="020B0604020202020204" pitchFamily="34" charset="0"/>
              </a:rPr>
              <a:t>volontaria</a:t>
            </a:r>
            <a:r>
              <a:rPr lang="it-IT" dirty="0">
                <a:cs typeface="Arial" panose="020B0604020202020204" pitchFamily="34" charset="0"/>
              </a:rPr>
              <a:t> da parte delle imprese delle preoccupazioni </a:t>
            </a:r>
            <a:r>
              <a:rPr lang="it-IT" b="1" dirty="0">
                <a:cs typeface="Arial" panose="020B0604020202020204" pitchFamily="34" charset="0"/>
              </a:rPr>
              <a:t>sociali</a:t>
            </a:r>
            <a:r>
              <a:rPr lang="it-IT" dirty="0">
                <a:cs typeface="Arial" panose="020B0604020202020204" pitchFamily="34" charset="0"/>
              </a:rPr>
              <a:t> ed </a:t>
            </a:r>
            <a:r>
              <a:rPr lang="it-IT" b="1" dirty="0">
                <a:cs typeface="Arial" panose="020B0604020202020204" pitchFamily="34" charset="0"/>
              </a:rPr>
              <a:t>ecologiche</a:t>
            </a:r>
            <a:r>
              <a:rPr lang="it-IT" dirty="0">
                <a:cs typeface="Arial" panose="020B0604020202020204" pitchFamily="34" charset="0"/>
              </a:rPr>
              <a:t> nelle loro </a:t>
            </a:r>
            <a:r>
              <a:rPr lang="it-IT" b="1" dirty="0">
                <a:cs typeface="Arial" panose="020B0604020202020204" pitchFamily="34" charset="0"/>
              </a:rPr>
              <a:t>operazioni</a:t>
            </a:r>
            <a:r>
              <a:rPr lang="it-IT" dirty="0">
                <a:cs typeface="Arial" panose="020B0604020202020204" pitchFamily="34" charset="0"/>
              </a:rPr>
              <a:t> commerciali e nei loro </a:t>
            </a:r>
            <a:r>
              <a:rPr lang="it-IT" b="1" dirty="0">
                <a:cs typeface="Arial" panose="020B0604020202020204" pitchFamily="34" charset="0"/>
              </a:rPr>
              <a:t>rapporti</a:t>
            </a:r>
            <a:r>
              <a:rPr lang="it-IT" dirty="0">
                <a:cs typeface="Arial" panose="020B0604020202020204" pitchFamily="34" charset="0"/>
              </a:rPr>
              <a:t> con le parti interessate </a:t>
            </a:r>
            <a:br>
              <a:rPr lang="it-IT" dirty="0">
                <a:cs typeface="Arial" panose="020B0604020202020204" pitchFamily="34" charset="0"/>
              </a:rPr>
            </a:br>
            <a:r>
              <a:rPr lang="it-IT" sz="2000" dirty="0">
                <a:cs typeface="Arial" panose="020B0604020202020204" pitchFamily="34" charset="0"/>
              </a:rPr>
              <a:t>(</a:t>
            </a:r>
            <a:r>
              <a:rPr lang="it-IT" sz="2000" i="1" dirty="0">
                <a:cs typeface="Arial" panose="020B0604020202020204" pitchFamily="34" charset="0"/>
              </a:rPr>
              <a:t>Libro Verde della Comunità Europea, 2001</a:t>
            </a:r>
            <a:r>
              <a:rPr lang="it-IT" sz="2000" dirty="0">
                <a:cs typeface="Arial" panose="020B0604020202020204" pitchFamily="34" charset="0"/>
              </a:rPr>
              <a:t>)</a:t>
            </a:r>
            <a:endParaRPr lang="it-IT" b="1" dirty="0">
              <a:latin typeface="+mj-lt"/>
              <a:cs typeface="Arial" panose="020B0604020202020204" pitchFamily="34" charset="0"/>
            </a:endParaRPr>
          </a:p>
        </p:txBody>
      </p:sp>
      <p:pic>
        <p:nvPicPr>
          <p:cNvPr id="15" name="Elemento grafico 14" descr="Mano aperta con pianta">
            <a:extLst>
              <a:ext uri="{FF2B5EF4-FFF2-40B4-BE49-F238E27FC236}">
                <a16:creationId xmlns:a16="http://schemas.microsoft.com/office/drawing/2014/main" id="{E43FC41E-D81B-4C6D-A637-74570C8E389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3719" y="1280588"/>
            <a:ext cx="924790" cy="924790"/>
          </a:xfrm>
          <a:prstGeom prst="rect">
            <a:avLst/>
          </a:prstGeom>
        </p:spPr>
      </p:pic>
      <p:pic>
        <p:nvPicPr>
          <p:cNvPr id="16" name="Elemento grafico 15" descr="Centro del bersaglio">
            <a:extLst>
              <a:ext uri="{FF2B5EF4-FFF2-40B4-BE49-F238E27FC236}">
                <a16:creationId xmlns:a16="http://schemas.microsoft.com/office/drawing/2014/main" id="{D2C74B69-E55A-4223-90FD-563F6FE36CC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53719" y="3587024"/>
            <a:ext cx="924790" cy="924790"/>
          </a:xfrm>
          <a:prstGeom prst="rect">
            <a:avLst/>
          </a:prstGeom>
        </p:spPr>
      </p:pic>
      <p:sp>
        <p:nvSpPr>
          <p:cNvPr id="2" name="Rettangolo 1">
            <a:extLst>
              <a:ext uri="{FF2B5EF4-FFF2-40B4-BE49-F238E27FC236}">
                <a16:creationId xmlns:a16="http://schemas.microsoft.com/office/drawing/2014/main" id="{7852A200-8C5C-4A46-A2C6-34B36B278DD0}"/>
              </a:ext>
            </a:extLst>
          </p:cNvPr>
          <p:cNvSpPr/>
          <p:nvPr/>
        </p:nvSpPr>
        <p:spPr>
          <a:xfrm>
            <a:off x="309445" y="3127024"/>
            <a:ext cx="8555773" cy="3046988"/>
          </a:xfrm>
          <a:prstGeom prst="rect">
            <a:avLst/>
          </a:prstGeom>
        </p:spPr>
        <p:txBody>
          <a:bodyPr wrap="square">
            <a:spAutoFit/>
          </a:bodyPr>
          <a:lstStyle/>
          <a:p>
            <a:pPr algn="just"/>
            <a:r>
              <a:rPr lang="it-IT" sz="2400" b="1" dirty="0">
                <a:solidFill>
                  <a:schemeClr val="accent6">
                    <a:lumMod val="75000"/>
                  </a:schemeClr>
                </a:solidFill>
                <a:cs typeface="Arial" panose="020B0604020202020204" pitchFamily="34" charset="0"/>
              </a:rPr>
              <a:t>Come? </a:t>
            </a:r>
          </a:p>
          <a:p>
            <a:pPr marL="1083469" indent="-342900" algn="just">
              <a:buFont typeface="Arial" panose="020B0604020202020204" pitchFamily="34" charset="0"/>
              <a:buChar char="•"/>
            </a:pPr>
            <a:r>
              <a:rPr lang="it-IT" sz="2400" dirty="0">
                <a:cs typeface="Arial" panose="020B0604020202020204" pitchFamily="34" charset="0"/>
              </a:rPr>
              <a:t>Analizzando tutte le </a:t>
            </a:r>
            <a:r>
              <a:rPr lang="it-IT" sz="2400" b="1" dirty="0">
                <a:cs typeface="Arial" panose="020B0604020202020204" pitchFamily="34" charset="0"/>
              </a:rPr>
              <a:t>risorse utilizzate: </a:t>
            </a:r>
            <a:r>
              <a:rPr lang="it-IT" sz="2400" dirty="0">
                <a:cs typeface="Arial" panose="020B0604020202020204" pitchFamily="34" charset="0"/>
              </a:rPr>
              <a:t>naturali, finanziarie, umane, relazionali</a:t>
            </a:r>
          </a:p>
          <a:p>
            <a:pPr marL="1083469" indent="-342900" algn="just">
              <a:buFont typeface="Arial" panose="020B0604020202020204" pitchFamily="34" charset="0"/>
              <a:buChar char="•"/>
            </a:pPr>
            <a:r>
              <a:rPr lang="it-IT" sz="2400" dirty="0">
                <a:cs typeface="Arial" panose="020B0604020202020204" pitchFamily="34" charset="0"/>
              </a:rPr>
              <a:t>Guardando all’intera</a:t>
            </a:r>
            <a:r>
              <a:rPr lang="it-IT" sz="2400" b="1" dirty="0">
                <a:cs typeface="Arial" panose="020B0604020202020204" pitchFamily="34" charset="0"/>
              </a:rPr>
              <a:t> comunità</a:t>
            </a:r>
            <a:r>
              <a:rPr lang="it-IT" sz="2400" dirty="0">
                <a:cs typeface="Arial" panose="020B0604020202020204" pitchFamily="34" charset="0"/>
              </a:rPr>
              <a:t>, non solo agli azionisti</a:t>
            </a:r>
          </a:p>
          <a:p>
            <a:pPr marL="1083469" indent="-342900" algn="just">
              <a:buFont typeface="Arial" panose="020B0604020202020204" pitchFamily="34" charset="0"/>
              <a:buChar char="•"/>
            </a:pPr>
            <a:r>
              <a:rPr lang="it-IT" sz="2400" dirty="0">
                <a:cs typeface="Arial" panose="020B0604020202020204" pitchFamily="34" charset="0"/>
              </a:rPr>
              <a:t>Considerando il </a:t>
            </a:r>
            <a:r>
              <a:rPr lang="it-IT" sz="2400" b="1" dirty="0">
                <a:cs typeface="Arial" panose="020B0604020202020204" pitchFamily="34" charset="0"/>
              </a:rPr>
              <a:t>lungo periodo</a:t>
            </a:r>
            <a:r>
              <a:rPr lang="it-IT" sz="2400" dirty="0">
                <a:cs typeface="Arial" panose="020B0604020202020204" pitchFamily="34" charset="0"/>
              </a:rPr>
              <a:t>, non solo l’immediato</a:t>
            </a:r>
          </a:p>
          <a:p>
            <a:pPr marL="1083469" indent="-342900" algn="just">
              <a:buFont typeface="Arial" panose="020B0604020202020204" pitchFamily="34" charset="0"/>
              <a:buChar char="•"/>
            </a:pPr>
            <a:r>
              <a:rPr lang="it-IT" sz="2400" dirty="0">
                <a:cs typeface="Arial" panose="020B0604020202020204" pitchFamily="34" charset="0"/>
              </a:rPr>
              <a:t>Misurando gli </a:t>
            </a:r>
            <a:r>
              <a:rPr lang="it-IT" sz="2400" b="1" dirty="0">
                <a:cs typeface="Arial" panose="020B0604020202020204" pitchFamily="34" charset="0"/>
              </a:rPr>
              <a:t>impatti ambientali e sociali</a:t>
            </a:r>
            <a:r>
              <a:rPr lang="it-IT" sz="2400" dirty="0">
                <a:cs typeface="Arial" panose="020B0604020202020204" pitchFamily="34" charset="0"/>
              </a:rPr>
              <a:t>, non solo quelli economici</a:t>
            </a:r>
          </a:p>
          <a:p>
            <a:pPr marL="1083469" indent="-342900" algn="just">
              <a:buFont typeface="Arial" panose="020B0604020202020204" pitchFamily="34" charset="0"/>
              <a:buChar char="•"/>
            </a:pPr>
            <a:r>
              <a:rPr lang="it-IT" sz="2400" dirty="0">
                <a:cs typeface="Arial" panose="020B0604020202020204" pitchFamily="34" charset="0"/>
              </a:rPr>
              <a:t>Promuovendo l’</a:t>
            </a:r>
            <a:r>
              <a:rPr lang="it-IT" sz="2400" b="1" dirty="0">
                <a:cs typeface="Arial" panose="020B0604020202020204" pitchFamily="34" charset="0"/>
              </a:rPr>
              <a:t>innovazione</a:t>
            </a:r>
            <a:endParaRPr lang="it-IT" sz="2400" dirty="0"/>
          </a:p>
        </p:txBody>
      </p:sp>
    </p:spTree>
    <p:extLst>
      <p:ext uri="{BB962C8B-B14F-4D97-AF65-F5344CB8AC3E}">
        <p14:creationId xmlns:p14="http://schemas.microsoft.com/office/powerpoint/2010/main" val="149709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Imprese e sostenibilità</a:t>
            </a:r>
          </a:p>
        </p:txBody>
      </p:sp>
      <p:sp>
        <p:nvSpPr>
          <p:cNvPr id="14" name="Segnaposto contenuto 2">
            <a:extLst>
              <a:ext uri="{FF2B5EF4-FFF2-40B4-BE49-F238E27FC236}">
                <a16:creationId xmlns:a16="http://schemas.microsoft.com/office/drawing/2014/main" id="{10A58919-2437-42E3-A575-62E29361D320}"/>
              </a:ext>
            </a:extLst>
          </p:cNvPr>
          <p:cNvSpPr>
            <a:spLocks noGrp="1"/>
          </p:cNvSpPr>
          <p:nvPr>
            <p:ph idx="1"/>
          </p:nvPr>
        </p:nvSpPr>
        <p:spPr>
          <a:xfrm>
            <a:off x="356465" y="637854"/>
            <a:ext cx="8555774" cy="453162"/>
          </a:xfrm>
        </p:spPr>
        <p:txBody>
          <a:bodyPr>
            <a:noAutofit/>
          </a:bodyPr>
          <a:lstStyle/>
          <a:p>
            <a:pPr marL="0" indent="0" algn="just">
              <a:buNone/>
            </a:pPr>
            <a:r>
              <a:rPr lang="it-IT" sz="2000" b="1" dirty="0">
                <a:solidFill>
                  <a:schemeClr val="accent6">
                    <a:lumMod val="75000"/>
                  </a:schemeClr>
                </a:solidFill>
                <a:latin typeface="+mj-lt"/>
                <a:cs typeface="Arial" panose="020B0604020202020204" pitchFamily="34" charset="0"/>
              </a:rPr>
              <a:t>Perché farlo? Non rende tutto più costoso e difficile?</a:t>
            </a:r>
          </a:p>
        </p:txBody>
      </p:sp>
      <p:sp>
        <p:nvSpPr>
          <p:cNvPr id="6" name="Segnaposto contenuto 2">
            <a:extLst>
              <a:ext uri="{FF2B5EF4-FFF2-40B4-BE49-F238E27FC236}">
                <a16:creationId xmlns:a16="http://schemas.microsoft.com/office/drawing/2014/main" id="{74529658-6660-4533-8067-7DFE0E8B65FA}"/>
              </a:ext>
            </a:extLst>
          </p:cNvPr>
          <p:cNvSpPr txBox="1">
            <a:spLocks/>
          </p:cNvSpPr>
          <p:nvPr/>
        </p:nvSpPr>
        <p:spPr>
          <a:xfrm>
            <a:off x="2192385" y="1701799"/>
            <a:ext cx="4601178" cy="4050405"/>
          </a:xfrm>
          <a:prstGeom prst="rect">
            <a:avLst/>
          </a:prstGeom>
          <a:solidFill>
            <a:schemeClr val="bg1">
              <a:lumMod val="95000"/>
            </a:schemeClr>
          </a:solidFill>
        </p:spPr>
        <p:txBody>
          <a:bodyPr>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lgn="just">
              <a:spcBef>
                <a:spcPts val="1200"/>
              </a:spcBef>
              <a:buFont typeface="Arial" panose="020B0604020202020204" pitchFamily="34" charset="0"/>
              <a:buChar char="•"/>
            </a:pPr>
            <a:r>
              <a:rPr lang="it-IT" sz="2000" dirty="0">
                <a:latin typeface="+mj-lt"/>
                <a:cs typeface="Arial" panose="020B0604020202020204" pitchFamily="34" charset="0"/>
              </a:rPr>
              <a:t>Efficienza</a:t>
            </a:r>
          </a:p>
          <a:p>
            <a:pPr lvl="1" algn="just">
              <a:spcBef>
                <a:spcPts val="1200"/>
              </a:spcBef>
              <a:buFont typeface="Arial" panose="020B0604020202020204" pitchFamily="34" charset="0"/>
              <a:buChar char="•"/>
            </a:pPr>
            <a:r>
              <a:rPr lang="it-IT" sz="2000" dirty="0">
                <a:latin typeface="+mj-lt"/>
                <a:cs typeface="Arial" panose="020B0604020202020204" pitchFamily="34" charset="0"/>
              </a:rPr>
              <a:t>Reputazione</a:t>
            </a:r>
          </a:p>
          <a:p>
            <a:pPr lvl="1" algn="just">
              <a:spcBef>
                <a:spcPts val="1200"/>
              </a:spcBef>
              <a:buFont typeface="Arial" panose="020B0604020202020204" pitchFamily="34" charset="0"/>
              <a:buChar char="•"/>
            </a:pPr>
            <a:r>
              <a:rPr lang="it-IT" sz="2000" dirty="0">
                <a:latin typeface="+mj-lt"/>
                <a:cs typeface="Arial" panose="020B0604020202020204" pitchFamily="34" charset="0"/>
              </a:rPr>
              <a:t>Valore d’impresa</a:t>
            </a:r>
          </a:p>
          <a:p>
            <a:pPr lvl="1" algn="just">
              <a:spcBef>
                <a:spcPts val="1200"/>
              </a:spcBef>
              <a:buFont typeface="Arial" panose="020B0604020202020204" pitchFamily="34" charset="0"/>
              <a:buChar char="•"/>
            </a:pPr>
            <a:r>
              <a:rPr lang="it-IT" sz="2000" dirty="0">
                <a:latin typeface="+mj-lt"/>
                <a:cs typeface="Arial" panose="020B0604020202020204" pitchFamily="34" charset="0"/>
              </a:rPr>
              <a:t>Attrattività per le risorse umane</a:t>
            </a:r>
          </a:p>
          <a:p>
            <a:pPr lvl="1" algn="just">
              <a:spcBef>
                <a:spcPts val="1200"/>
              </a:spcBef>
              <a:buFont typeface="Arial" panose="020B0604020202020204" pitchFamily="34" charset="0"/>
              <a:buChar char="•"/>
            </a:pPr>
            <a:r>
              <a:rPr lang="it-IT" sz="2000" dirty="0">
                <a:latin typeface="+mj-lt"/>
                <a:cs typeface="Arial" panose="020B0604020202020204" pitchFamily="34" charset="0"/>
              </a:rPr>
              <a:t>Capacità di gestire i rischi</a:t>
            </a:r>
          </a:p>
          <a:p>
            <a:pPr lvl="1" algn="just">
              <a:spcBef>
                <a:spcPts val="1200"/>
              </a:spcBef>
              <a:buFont typeface="Arial" panose="020B0604020202020204" pitchFamily="34" charset="0"/>
              <a:buChar char="•"/>
            </a:pPr>
            <a:r>
              <a:rPr lang="it-IT" sz="2000" dirty="0">
                <a:latin typeface="+mj-lt"/>
                <a:cs typeface="Arial" panose="020B0604020202020204" pitchFamily="34" charset="0"/>
              </a:rPr>
              <a:t>Comprensione del mercato </a:t>
            </a:r>
          </a:p>
          <a:p>
            <a:pPr lvl="1" algn="just">
              <a:spcBef>
                <a:spcPts val="1200"/>
              </a:spcBef>
              <a:buFont typeface="Arial" panose="020B0604020202020204" pitchFamily="34" charset="0"/>
              <a:buChar char="•"/>
            </a:pPr>
            <a:r>
              <a:rPr lang="it-IT" sz="2000" dirty="0">
                <a:latin typeface="+mj-lt"/>
                <a:cs typeface="Arial" panose="020B0604020202020204" pitchFamily="34" charset="0"/>
              </a:rPr>
              <a:t>Innovazione</a:t>
            </a:r>
          </a:p>
          <a:p>
            <a:pPr lvl="1" algn="just">
              <a:spcBef>
                <a:spcPts val="1200"/>
              </a:spcBef>
              <a:buFont typeface="Arial" panose="020B0604020202020204" pitchFamily="34" charset="0"/>
              <a:buChar char="•"/>
            </a:pPr>
            <a:r>
              <a:rPr lang="it-IT" sz="2000" dirty="0">
                <a:latin typeface="+mj-lt"/>
                <a:cs typeface="Arial" panose="020B0604020202020204" pitchFamily="34" charset="0"/>
              </a:rPr>
              <a:t>Fedeltà della clientela</a:t>
            </a:r>
          </a:p>
          <a:p>
            <a:pPr lvl="1" algn="just">
              <a:spcBef>
                <a:spcPts val="1200"/>
              </a:spcBef>
              <a:buFont typeface="Arial" panose="020B0604020202020204" pitchFamily="34" charset="0"/>
              <a:buChar char="•"/>
            </a:pPr>
            <a:r>
              <a:rPr lang="it-IT" sz="2000" dirty="0">
                <a:latin typeface="+mj-lt"/>
                <a:cs typeface="Arial" panose="020B0604020202020204" pitchFamily="34" charset="0"/>
              </a:rPr>
              <a:t>Accesso al credito</a:t>
            </a:r>
          </a:p>
        </p:txBody>
      </p:sp>
      <p:pic>
        <p:nvPicPr>
          <p:cNvPr id="2052" name="Picture 4" descr="Immagine correlata">
            <a:extLst>
              <a:ext uri="{FF2B5EF4-FFF2-40B4-BE49-F238E27FC236}">
                <a16:creationId xmlns:a16="http://schemas.microsoft.com/office/drawing/2014/main" id="{CDB39391-7C04-4031-AB21-E016D8BA2E42}"/>
              </a:ext>
            </a:extLst>
          </p:cNvPr>
          <p:cNvPicPr>
            <a:picLocks noChangeAspect="1" noChangeArrowheads="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6682" y="1303582"/>
            <a:ext cx="953267" cy="9532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reputation clipart">
            <a:extLst>
              <a:ext uri="{FF2B5EF4-FFF2-40B4-BE49-F238E27FC236}">
                <a16:creationId xmlns:a16="http://schemas.microsoft.com/office/drawing/2014/main" id="{31959E2D-0261-4A50-A5A1-FE3F87316DB9}"/>
              </a:ext>
            </a:extLst>
          </p:cNvPr>
          <p:cNvPicPr>
            <a:picLocks noChangeAspect="1" noChangeArrowheads="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1615" y="1780215"/>
            <a:ext cx="1198040" cy="8652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sultati immagini per value clipart">
            <a:extLst>
              <a:ext uri="{FF2B5EF4-FFF2-40B4-BE49-F238E27FC236}">
                <a16:creationId xmlns:a16="http://schemas.microsoft.com/office/drawing/2014/main" id="{EBE71276-ADC6-4C9E-9BD1-A5F7E612AC8C}"/>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4345" y="2318219"/>
            <a:ext cx="909798" cy="9097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isultati immagini per human resources clipart">
            <a:extLst>
              <a:ext uri="{FF2B5EF4-FFF2-40B4-BE49-F238E27FC236}">
                <a16:creationId xmlns:a16="http://schemas.microsoft.com/office/drawing/2014/main" id="{EB1701E3-A754-461D-AFF9-0863C8C57119}"/>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11343" t="34000" r="8703" b="15316"/>
          <a:stretch/>
        </p:blipFill>
        <p:spPr bwMode="auto">
          <a:xfrm>
            <a:off x="7081805" y="2900118"/>
            <a:ext cx="1002649" cy="68919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bankrupt, bomb, coin, costs, default, finance, force majeure, risk, risks, threat icon">
            <a:extLst>
              <a:ext uri="{FF2B5EF4-FFF2-40B4-BE49-F238E27FC236}">
                <a16:creationId xmlns:a16="http://schemas.microsoft.com/office/drawing/2014/main" id="{1E592256-1278-4493-BAAE-2247BACC7FD2}"/>
              </a:ext>
            </a:extLst>
          </p:cNvPr>
          <p:cNvPicPr>
            <a:picLocks noChangeAspect="1" noChangeArrowheads="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6682" y="3134418"/>
            <a:ext cx="909798" cy="90979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magine correlata">
            <a:extLst>
              <a:ext uri="{FF2B5EF4-FFF2-40B4-BE49-F238E27FC236}">
                <a16:creationId xmlns:a16="http://schemas.microsoft.com/office/drawing/2014/main" id="{3FE8EFE8-911F-4F9E-B27D-35EDD94DCA00}"/>
              </a:ext>
            </a:extLst>
          </p:cNvPr>
          <p:cNvPicPr>
            <a:picLocks noChangeAspect="1" noChangeArrowheads="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1805" y="3702050"/>
            <a:ext cx="865251" cy="865251"/>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Immagine correlata">
            <a:extLst>
              <a:ext uri="{FF2B5EF4-FFF2-40B4-BE49-F238E27FC236}">
                <a16:creationId xmlns:a16="http://schemas.microsoft.com/office/drawing/2014/main" id="{4B1AB287-3305-4B6F-83F9-D53F2D6655AC}"/>
              </a:ext>
            </a:extLst>
          </p:cNvPr>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8963" y="4044216"/>
            <a:ext cx="825236" cy="825236"/>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Immagine correlata">
            <a:extLst>
              <a:ext uri="{FF2B5EF4-FFF2-40B4-BE49-F238E27FC236}">
                <a16:creationId xmlns:a16="http://schemas.microsoft.com/office/drawing/2014/main" id="{C4DF68CC-7EAD-41B7-BCE4-F3DB48353D30}"/>
              </a:ext>
            </a:extLst>
          </p:cNvPr>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15622" y="4680034"/>
            <a:ext cx="735013" cy="735013"/>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Immagine correlata">
            <a:extLst>
              <a:ext uri="{FF2B5EF4-FFF2-40B4-BE49-F238E27FC236}">
                <a16:creationId xmlns:a16="http://schemas.microsoft.com/office/drawing/2014/main" id="{3D01321D-F819-45B2-B477-16981134DF45}"/>
              </a:ext>
            </a:extLst>
          </p:cNvPr>
          <p:cNvPicPr>
            <a:picLocks noChangeAspect="1" noChangeArrowheads="1"/>
          </p:cNvPicPr>
          <p:nvPr/>
        </p:nvPicPr>
        <p:blipFill>
          <a:blip r:embed="rId11"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704" y="4960148"/>
            <a:ext cx="909798" cy="90979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A0B1CB25-0E86-45F4-A289-7C4F1F15F278}"/>
              </a:ext>
            </a:extLst>
          </p:cNvPr>
          <p:cNvSpPr/>
          <p:nvPr/>
        </p:nvSpPr>
        <p:spPr>
          <a:xfrm>
            <a:off x="2205777" y="1250949"/>
            <a:ext cx="4574394" cy="400110"/>
          </a:xfrm>
          <a:prstGeom prst="rect">
            <a:avLst/>
          </a:prstGeom>
        </p:spPr>
        <p:txBody>
          <a:bodyPr wrap="none">
            <a:spAutoFit/>
          </a:bodyPr>
          <a:lstStyle/>
          <a:p>
            <a:pPr algn="just">
              <a:spcBef>
                <a:spcPts val="1200"/>
              </a:spcBef>
              <a:buClr>
                <a:srgbClr val="C00000"/>
              </a:buClr>
            </a:pPr>
            <a:r>
              <a:rPr lang="it-IT" sz="2000" dirty="0">
                <a:cs typeface="Arial" panose="020B0604020202020204" pitchFamily="34" charset="0"/>
              </a:rPr>
              <a:t>Molti studi individuano impatti positivi su:</a:t>
            </a:r>
          </a:p>
        </p:txBody>
      </p:sp>
    </p:spTree>
    <p:extLst>
      <p:ext uri="{BB962C8B-B14F-4D97-AF65-F5344CB8AC3E}">
        <p14:creationId xmlns:p14="http://schemas.microsoft.com/office/powerpoint/2010/main" val="13174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par>
                                <p:cTn id="18" presetID="10" presetClass="entr" presetSubtype="0" fill="hold" nodeType="withEffect">
                                  <p:stCondLst>
                                    <p:cond delay="0"/>
                                  </p:stCondLst>
                                  <p:childTnLst>
                                    <p:set>
                                      <p:cBhvr>
                                        <p:cTn id="19" dur="1" fill="hold">
                                          <p:stCondLst>
                                            <p:cond delay="0"/>
                                          </p:stCondLst>
                                        </p:cTn>
                                        <p:tgtEl>
                                          <p:spTgt spid="2070"/>
                                        </p:tgtEl>
                                        <p:attrNameLst>
                                          <p:attrName>style.visibility</p:attrName>
                                        </p:attrNameLst>
                                      </p:cBhvr>
                                      <p:to>
                                        <p:strVal val="visible"/>
                                      </p:to>
                                    </p:set>
                                    <p:animEffect transition="in" filter="fade">
                                      <p:cBhvr>
                                        <p:cTn id="20" dur="500"/>
                                        <p:tgtEl>
                                          <p:spTgt spid="2070"/>
                                        </p:tgtEl>
                                      </p:cBhvr>
                                    </p:animEffect>
                                  </p:childTnLst>
                                </p:cTn>
                              </p:par>
                              <p:par>
                                <p:cTn id="21" presetID="10" presetClass="entr" presetSubtype="0" fill="hold" nodeType="withEffect">
                                  <p:stCondLst>
                                    <p:cond delay="0"/>
                                  </p:stCondLst>
                                  <p:childTnLst>
                                    <p:set>
                                      <p:cBhvr>
                                        <p:cTn id="22" dur="1" fill="hold">
                                          <p:stCondLst>
                                            <p:cond delay="0"/>
                                          </p:stCondLst>
                                        </p:cTn>
                                        <p:tgtEl>
                                          <p:spTgt spid="2082"/>
                                        </p:tgtEl>
                                        <p:attrNameLst>
                                          <p:attrName>style.visibility</p:attrName>
                                        </p:attrNameLst>
                                      </p:cBhvr>
                                      <p:to>
                                        <p:strVal val="visible"/>
                                      </p:to>
                                    </p:set>
                                    <p:animEffect transition="in" filter="fade">
                                      <p:cBhvr>
                                        <p:cTn id="23" dur="500"/>
                                        <p:tgtEl>
                                          <p:spTgt spid="2082"/>
                                        </p:tgtEl>
                                      </p:cBhvr>
                                    </p:animEffect>
                                  </p:childTnLst>
                                </p:cTn>
                              </p:par>
                              <p:par>
                                <p:cTn id="24" presetID="10" presetClass="entr" presetSubtype="0" fill="hold" nodeType="withEffect">
                                  <p:stCondLst>
                                    <p:cond delay="0"/>
                                  </p:stCondLst>
                                  <p:childTnLst>
                                    <p:set>
                                      <p:cBhvr>
                                        <p:cTn id="25" dur="1" fill="hold">
                                          <p:stCondLst>
                                            <p:cond delay="0"/>
                                          </p:stCondLst>
                                        </p:cTn>
                                        <p:tgtEl>
                                          <p:spTgt spid="2088"/>
                                        </p:tgtEl>
                                        <p:attrNameLst>
                                          <p:attrName>style.visibility</p:attrName>
                                        </p:attrNameLst>
                                      </p:cBhvr>
                                      <p:to>
                                        <p:strVal val="visible"/>
                                      </p:to>
                                    </p:set>
                                    <p:animEffect transition="in" filter="fade">
                                      <p:cBhvr>
                                        <p:cTn id="26" dur="500"/>
                                        <p:tgtEl>
                                          <p:spTgt spid="2088"/>
                                        </p:tgtEl>
                                      </p:cBhvr>
                                    </p:animEffect>
                                  </p:childTnLst>
                                </p:cTn>
                              </p:par>
                              <p:par>
                                <p:cTn id="27" presetID="10"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par>
                                <p:cTn id="30" presetID="10"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500"/>
                                        <p:tgtEl>
                                          <p:spTgt spid="2054"/>
                                        </p:tgtEl>
                                      </p:cBhvr>
                                    </p:animEffect>
                                  </p:childTnLst>
                                </p:cTn>
                              </p:par>
                              <p:par>
                                <p:cTn id="33" presetID="10" presetClass="entr" presetSubtype="0" fill="hold" nodeType="withEffect">
                                  <p:stCondLst>
                                    <p:cond delay="0"/>
                                  </p:stCondLst>
                                  <p:childTnLst>
                                    <p:set>
                                      <p:cBhvr>
                                        <p:cTn id="34" dur="1" fill="hold">
                                          <p:stCondLst>
                                            <p:cond delay="0"/>
                                          </p:stCondLst>
                                        </p:cTn>
                                        <p:tgtEl>
                                          <p:spTgt spid="2062"/>
                                        </p:tgtEl>
                                        <p:attrNameLst>
                                          <p:attrName>style.visibility</p:attrName>
                                        </p:attrNameLst>
                                      </p:cBhvr>
                                      <p:to>
                                        <p:strVal val="visible"/>
                                      </p:to>
                                    </p:set>
                                    <p:animEffect transition="in" filter="fade">
                                      <p:cBhvr>
                                        <p:cTn id="35" dur="500"/>
                                        <p:tgtEl>
                                          <p:spTgt spid="2062"/>
                                        </p:tgtEl>
                                      </p:cBhvr>
                                    </p:animEffect>
                                  </p:childTnLst>
                                </p:cTn>
                              </p:par>
                              <p:par>
                                <p:cTn id="36" presetID="10" presetClass="entr" presetSubtype="0" fill="hold" nodeType="withEffect">
                                  <p:stCondLst>
                                    <p:cond delay="0"/>
                                  </p:stCondLst>
                                  <p:childTnLst>
                                    <p:set>
                                      <p:cBhvr>
                                        <p:cTn id="37" dur="1" fill="hold">
                                          <p:stCondLst>
                                            <p:cond delay="0"/>
                                          </p:stCondLst>
                                        </p:cTn>
                                        <p:tgtEl>
                                          <p:spTgt spid="2072"/>
                                        </p:tgtEl>
                                        <p:attrNameLst>
                                          <p:attrName>style.visibility</p:attrName>
                                        </p:attrNameLst>
                                      </p:cBhvr>
                                      <p:to>
                                        <p:strVal val="visible"/>
                                      </p:to>
                                    </p:set>
                                    <p:animEffect transition="in" filter="fade">
                                      <p:cBhvr>
                                        <p:cTn id="38" dur="500"/>
                                        <p:tgtEl>
                                          <p:spTgt spid="2072"/>
                                        </p:tgtEl>
                                      </p:cBhvr>
                                    </p:animEffect>
                                  </p:childTnLst>
                                </p:cTn>
                              </p:par>
                              <p:par>
                                <p:cTn id="39" presetID="10" presetClass="entr" presetSubtype="0" fill="hold" nodeType="withEffect">
                                  <p:stCondLst>
                                    <p:cond delay="0"/>
                                  </p:stCondLst>
                                  <p:childTnLst>
                                    <p:set>
                                      <p:cBhvr>
                                        <p:cTn id="40" dur="1" fill="hold">
                                          <p:stCondLst>
                                            <p:cond delay="0"/>
                                          </p:stCondLst>
                                        </p:cTn>
                                        <p:tgtEl>
                                          <p:spTgt spid="2086"/>
                                        </p:tgtEl>
                                        <p:attrNameLst>
                                          <p:attrName>style.visibility</p:attrName>
                                        </p:attrNameLst>
                                      </p:cBhvr>
                                      <p:to>
                                        <p:strVal val="visible"/>
                                      </p:to>
                                    </p:set>
                                    <p:animEffect transition="in" filter="fade">
                                      <p:cBhvr>
                                        <p:cTn id="41" dur="500"/>
                                        <p:tgtEl>
                                          <p:spTgt spid="208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bg/>
                                          </p:spTgt>
                                        </p:tgtEl>
                                        <p:attrNameLst>
                                          <p:attrName>style.visibility</p:attrName>
                                        </p:attrNameLst>
                                      </p:cBhvr>
                                      <p:to>
                                        <p:strVal val="visible"/>
                                      </p:to>
                                    </p:set>
                                    <p:animEffect transition="in" filter="fade">
                                      <p:cBhvr>
                                        <p:cTn id="46" dur="500"/>
                                        <p:tgtEl>
                                          <p:spTgt spid="6">
                                            <p:bg/>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fade">
                                      <p:cBhvr>
                                        <p:cTn id="56" dur="500"/>
                                        <p:tgtEl>
                                          <p:spTgt spid="6">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fade">
                                      <p:cBhvr>
                                        <p:cTn id="61" dur="500"/>
                                        <p:tgtEl>
                                          <p:spTgt spid="6">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500"/>
                                        <p:tgtEl>
                                          <p:spTgt spid="6">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animEffect transition="in" filter="fade">
                                      <p:cBhvr>
                                        <p:cTn id="71" dur="500"/>
                                        <p:tgtEl>
                                          <p:spTgt spid="6">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5" end="5"/>
                                            </p:txEl>
                                          </p:spTgt>
                                        </p:tgtEl>
                                        <p:attrNameLst>
                                          <p:attrName>style.visibility</p:attrName>
                                        </p:attrNameLst>
                                      </p:cBhvr>
                                      <p:to>
                                        <p:strVal val="visible"/>
                                      </p:to>
                                    </p:set>
                                    <p:animEffect transition="in" filter="fade">
                                      <p:cBhvr>
                                        <p:cTn id="76" dur="500"/>
                                        <p:tgtEl>
                                          <p:spTgt spid="6">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txEl>
                                              <p:pRg st="6" end="6"/>
                                            </p:txEl>
                                          </p:spTgt>
                                        </p:tgtEl>
                                        <p:attrNameLst>
                                          <p:attrName>style.visibility</p:attrName>
                                        </p:attrNameLst>
                                      </p:cBhvr>
                                      <p:to>
                                        <p:strVal val="visible"/>
                                      </p:to>
                                    </p:set>
                                    <p:animEffect transition="in" filter="fade">
                                      <p:cBhvr>
                                        <p:cTn id="81" dur="500"/>
                                        <p:tgtEl>
                                          <p:spTgt spid="6">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
                                            <p:txEl>
                                              <p:pRg st="7" end="7"/>
                                            </p:txEl>
                                          </p:spTgt>
                                        </p:tgtEl>
                                        <p:attrNameLst>
                                          <p:attrName>style.visibility</p:attrName>
                                        </p:attrNameLst>
                                      </p:cBhvr>
                                      <p:to>
                                        <p:strVal val="visible"/>
                                      </p:to>
                                    </p:set>
                                    <p:animEffect transition="in" filter="fade">
                                      <p:cBhvr>
                                        <p:cTn id="86" dur="500"/>
                                        <p:tgtEl>
                                          <p:spTgt spid="6">
                                            <p:txEl>
                                              <p:pRg st="7" end="7"/>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
                                            <p:txEl>
                                              <p:pRg st="8" end="8"/>
                                            </p:txEl>
                                          </p:spTgt>
                                        </p:tgtEl>
                                        <p:attrNameLst>
                                          <p:attrName>style.visibility</p:attrName>
                                        </p:attrNameLst>
                                      </p:cBhvr>
                                      <p:to>
                                        <p:strVal val="visible"/>
                                      </p:to>
                                    </p:set>
                                    <p:animEffect transition="in" filter="fade">
                                      <p:cBhvr>
                                        <p:cTn id="9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6" grpId="0" build="p" bldLvl="4"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5">
            <a:extLst>
              <a:ext uri="{FF2B5EF4-FFF2-40B4-BE49-F238E27FC236}">
                <a16:creationId xmlns:a16="http://schemas.microsoft.com/office/drawing/2014/main" id="{21962AE7-31DB-43B9-A100-3E4C8EEB9A1E}"/>
              </a:ext>
            </a:extLst>
          </p:cNvPr>
          <p:cNvSpPr txBox="1">
            <a:spLocks/>
          </p:cNvSpPr>
          <p:nvPr/>
        </p:nvSpPr>
        <p:spPr>
          <a:xfrm>
            <a:off x="69926" y="35152"/>
            <a:ext cx="9074074" cy="559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FF6600"/>
                </a:solidFill>
                <a:effectLst/>
                <a:uLnTx/>
                <a:uFillTx/>
                <a:latin typeface="Calibri"/>
                <a:ea typeface="+mn-ea"/>
                <a:cs typeface="+mn-cs"/>
              </a:rPr>
              <a:t>Imprese e sostenibilità</a:t>
            </a:r>
          </a:p>
        </p:txBody>
      </p:sp>
      <p:pic>
        <p:nvPicPr>
          <p:cNvPr id="7" name="Immagine 6">
            <a:extLst>
              <a:ext uri="{FF2B5EF4-FFF2-40B4-BE49-F238E27FC236}">
                <a16:creationId xmlns:a16="http://schemas.microsoft.com/office/drawing/2014/main" id="{4DBAD9A0-C843-4B75-BCF8-41CD5EDD6F32}"/>
              </a:ext>
            </a:extLst>
          </p:cNvPr>
          <p:cNvPicPr>
            <a:picLocks noChangeAspect="1"/>
          </p:cNvPicPr>
          <p:nvPr/>
        </p:nvPicPr>
        <p:blipFill>
          <a:blip r:embed="rId3"/>
          <a:stretch>
            <a:fillRect/>
          </a:stretch>
        </p:blipFill>
        <p:spPr>
          <a:xfrm>
            <a:off x="204065" y="961364"/>
            <a:ext cx="8643774" cy="4315486"/>
          </a:xfrm>
          <a:prstGeom prst="rect">
            <a:avLst/>
          </a:prstGeom>
        </p:spPr>
      </p:pic>
      <p:sp>
        <p:nvSpPr>
          <p:cNvPr id="8" name="CasellaDiTesto 7">
            <a:extLst>
              <a:ext uri="{FF2B5EF4-FFF2-40B4-BE49-F238E27FC236}">
                <a16:creationId xmlns:a16="http://schemas.microsoft.com/office/drawing/2014/main" id="{CE339DFA-1BC0-424B-9403-66392AF8FF08}"/>
              </a:ext>
            </a:extLst>
          </p:cNvPr>
          <p:cNvSpPr txBox="1"/>
          <p:nvPr/>
        </p:nvSpPr>
        <p:spPr>
          <a:xfrm>
            <a:off x="267885" y="572076"/>
            <a:ext cx="6645534" cy="400110"/>
          </a:xfrm>
          <a:prstGeom prst="rect">
            <a:avLst/>
          </a:prstGeom>
          <a:noFill/>
        </p:spPr>
        <p:txBody>
          <a:bodyPr wrap="square" rtlCol="0">
            <a:spAutoFit/>
          </a:bodyPr>
          <a:lstStyle/>
          <a:p>
            <a:r>
              <a:rPr lang="it-IT" sz="2000" b="1" dirty="0">
                <a:solidFill>
                  <a:schemeClr val="accent6">
                    <a:lumMod val="75000"/>
                  </a:schemeClr>
                </a:solidFill>
                <a:latin typeface="+mj-lt"/>
                <a:cs typeface="Arial" panose="020B0604020202020204" pitchFamily="34" charset="0"/>
              </a:rPr>
              <a:t>Nazioni Unite: </a:t>
            </a:r>
            <a:r>
              <a:rPr lang="it-IT" sz="2000" b="1" i="1" dirty="0" err="1">
                <a:solidFill>
                  <a:schemeClr val="accent6">
                    <a:lumMod val="75000"/>
                  </a:schemeClr>
                </a:solidFill>
                <a:latin typeface="+mj-lt"/>
                <a:cs typeface="Arial" panose="020B0604020202020204" pitchFamily="34" charset="0"/>
              </a:rPr>
              <a:t>Sustainable</a:t>
            </a:r>
            <a:r>
              <a:rPr lang="it-IT" sz="2000" b="1" i="1" dirty="0">
                <a:solidFill>
                  <a:schemeClr val="accent6">
                    <a:lumMod val="75000"/>
                  </a:schemeClr>
                </a:solidFill>
                <a:latin typeface="+mj-lt"/>
                <a:cs typeface="Arial" panose="020B0604020202020204" pitchFamily="34" charset="0"/>
              </a:rPr>
              <a:t> Development Goals</a:t>
            </a:r>
            <a:r>
              <a:rPr lang="it-IT" sz="2000" b="1" dirty="0">
                <a:solidFill>
                  <a:schemeClr val="accent6">
                    <a:lumMod val="75000"/>
                  </a:schemeClr>
                </a:solidFill>
                <a:latin typeface="+mj-lt"/>
                <a:cs typeface="Arial" panose="020B0604020202020204" pitchFamily="34" charset="0"/>
              </a:rPr>
              <a:t> (SDG)</a:t>
            </a:r>
          </a:p>
        </p:txBody>
      </p:sp>
      <p:sp>
        <p:nvSpPr>
          <p:cNvPr id="2" name="Ovale 1">
            <a:extLst>
              <a:ext uri="{FF2B5EF4-FFF2-40B4-BE49-F238E27FC236}">
                <a16:creationId xmlns:a16="http://schemas.microsoft.com/office/drawing/2014/main" id="{A04B6654-38A4-4CA6-A140-EEA8ECA7BA59}"/>
              </a:ext>
            </a:extLst>
          </p:cNvPr>
          <p:cNvSpPr/>
          <p:nvPr/>
        </p:nvSpPr>
        <p:spPr>
          <a:xfrm>
            <a:off x="1813790" y="2776658"/>
            <a:ext cx="1059873" cy="1011381"/>
          </a:xfrm>
          <a:prstGeom prst="ellipse">
            <a:avLst/>
          </a:prstGeom>
          <a:solidFill>
            <a:srgbClr val="00B050">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0" dirty="0"/>
              <a:t>+</a:t>
            </a:r>
          </a:p>
        </p:txBody>
      </p:sp>
      <p:sp>
        <p:nvSpPr>
          <p:cNvPr id="10" name="Ovale 9">
            <a:extLst>
              <a:ext uri="{FF2B5EF4-FFF2-40B4-BE49-F238E27FC236}">
                <a16:creationId xmlns:a16="http://schemas.microsoft.com/office/drawing/2014/main" id="{56A4330C-8669-47E8-A0E2-F0B1E06DD414}"/>
              </a:ext>
            </a:extLst>
          </p:cNvPr>
          <p:cNvSpPr/>
          <p:nvPr/>
        </p:nvSpPr>
        <p:spPr>
          <a:xfrm>
            <a:off x="404668" y="4085053"/>
            <a:ext cx="1059873" cy="1011381"/>
          </a:xfrm>
          <a:prstGeom prst="ellipse">
            <a:avLst/>
          </a:prstGeom>
          <a:solidFill>
            <a:srgbClr val="00B050">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0" dirty="0"/>
              <a:t>+</a:t>
            </a:r>
          </a:p>
        </p:txBody>
      </p:sp>
      <p:sp>
        <p:nvSpPr>
          <p:cNvPr id="11" name="Ovale 10">
            <a:extLst>
              <a:ext uri="{FF2B5EF4-FFF2-40B4-BE49-F238E27FC236}">
                <a16:creationId xmlns:a16="http://schemas.microsoft.com/office/drawing/2014/main" id="{FFFD7E48-B29D-44B2-BB64-C9AED8B955CE}"/>
              </a:ext>
            </a:extLst>
          </p:cNvPr>
          <p:cNvSpPr/>
          <p:nvPr/>
        </p:nvSpPr>
        <p:spPr>
          <a:xfrm>
            <a:off x="3305464" y="1313472"/>
            <a:ext cx="1059873" cy="1011381"/>
          </a:xfrm>
          <a:prstGeom prst="ellipse">
            <a:avLst/>
          </a:prstGeom>
          <a:solidFill>
            <a:srgbClr val="00B050">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0" dirty="0"/>
              <a:t>+</a:t>
            </a:r>
          </a:p>
        </p:txBody>
      </p:sp>
      <p:sp>
        <p:nvSpPr>
          <p:cNvPr id="3" name="CasellaDiTesto 2">
            <a:extLst>
              <a:ext uri="{FF2B5EF4-FFF2-40B4-BE49-F238E27FC236}">
                <a16:creationId xmlns:a16="http://schemas.microsoft.com/office/drawing/2014/main" id="{3FB369A4-AF54-4BC0-95C9-14ECD9BE782D}"/>
              </a:ext>
            </a:extLst>
          </p:cNvPr>
          <p:cNvSpPr txBox="1"/>
          <p:nvPr/>
        </p:nvSpPr>
        <p:spPr>
          <a:xfrm>
            <a:off x="457200" y="5761672"/>
            <a:ext cx="8229600" cy="369332"/>
          </a:xfrm>
          <a:prstGeom prst="rect">
            <a:avLst/>
          </a:prstGeom>
          <a:noFill/>
        </p:spPr>
        <p:txBody>
          <a:bodyPr wrap="square" rtlCol="0">
            <a:spAutoFit/>
          </a:bodyPr>
          <a:lstStyle/>
          <a:p>
            <a:r>
              <a:rPr lang="it-IT" dirty="0"/>
              <a:t>I tre obiettivi </a:t>
            </a:r>
            <a:r>
              <a:rPr lang="it-IT" b="1" dirty="0">
                <a:solidFill>
                  <a:srgbClr val="00B050"/>
                </a:solidFill>
              </a:rPr>
              <a:t>più scelti</a:t>
            </a:r>
            <a:r>
              <a:rPr lang="it-IT" dirty="0">
                <a:solidFill>
                  <a:srgbClr val="00B050"/>
                </a:solidFill>
              </a:rPr>
              <a:t> </a:t>
            </a:r>
            <a:r>
              <a:rPr lang="it-IT" dirty="0"/>
              <a:t>e </a:t>
            </a:r>
            <a:r>
              <a:rPr lang="it-IT" b="1" dirty="0">
                <a:solidFill>
                  <a:srgbClr val="FF0000"/>
                </a:solidFill>
              </a:rPr>
              <a:t>meno scelti </a:t>
            </a:r>
            <a:r>
              <a:rPr lang="it-IT" dirty="0"/>
              <a:t>dalle principali imprese globali (OXFAM, 2018)</a:t>
            </a:r>
          </a:p>
        </p:txBody>
      </p:sp>
      <p:sp>
        <p:nvSpPr>
          <p:cNvPr id="13" name="Ovale 12">
            <a:extLst>
              <a:ext uri="{FF2B5EF4-FFF2-40B4-BE49-F238E27FC236}">
                <a16:creationId xmlns:a16="http://schemas.microsoft.com/office/drawing/2014/main" id="{BBC12732-1FAC-4EA2-8279-6B559480C9D1}"/>
              </a:ext>
            </a:extLst>
          </p:cNvPr>
          <p:cNvSpPr/>
          <p:nvPr/>
        </p:nvSpPr>
        <p:spPr>
          <a:xfrm>
            <a:off x="4703300" y="2776659"/>
            <a:ext cx="1059873" cy="1011381"/>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0" dirty="0"/>
              <a:t>-</a:t>
            </a:r>
          </a:p>
        </p:txBody>
      </p:sp>
      <p:sp>
        <p:nvSpPr>
          <p:cNvPr id="17" name="Ovale 16">
            <a:extLst>
              <a:ext uri="{FF2B5EF4-FFF2-40B4-BE49-F238E27FC236}">
                <a16:creationId xmlns:a16="http://schemas.microsoft.com/office/drawing/2014/main" id="{DA68C509-6775-45EB-ADCB-C15346807D68}"/>
              </a:ext>
            </a:extLst>
          </p:cNvPr>
          <p:cNvSpPr/>
          <p:nvPr/>
        </p:nvSpPr>
        <p:spPr>
          <a:xfrm>
            <a:off x="3222912" y="4009531"/>
            <a:ext cx="1059873" cy="1011381"/>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0" dirty="0"/>
              <a:t>-</a:t>
            </a:r>
          </a:p>
        </p:txBody>
      </p:sp>
      <p:sp>
        <p:nvSpPr>
          <p:cNvPr id="18" name="Ovale 17">
            <a:extLst>
              <a:ext uri="{FF2B5EF4-FFF2-40B4-BE49-F238E27FC236}">
                <a16:creationId xmlns:a16="http://schemas.microsoft.com/office/drawing/2014/main" id="{B2C792FD-CC88-421D-BC65-55284FDE542E}"/>
              </a:ext>
            </a:extLst>
          </p:cNvPr>
          <p:cNvSpPr/>
          <p:nvPr/>
        </p:nvSpPr>
        <p:spPr>
          <a:xfrm>
            <a:off x="1813790" y="4070679"/>
            <a:ext cx="1059873" cy="1011381"/>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0" dirty="0"/>
              <a:t>-</a:t>
            </a:r>
          </a:p>
        </p:txBody>
      </p:sp>
    </p:spTree>
    <p:extLst>
      <p:ext uri="{BB962C8B-B14F-4D97-AF65-F5344CB8AC3E}">
        <p14:creationId xmlns:p14="http://schemas.microsoft.com/office/powerpoint/2010/main" val="18964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0" grpId="0" animBg="1"/>
      <p:bldP spid="11" grpId="0" animBg="1"/>
      <p:bldP spid="3" grpId="0"/>
      <p:bldP spid="13" grpId="0" animBg="1"/>
      <p:bldP spid="17" grpId="0" animBg="1"/>
      <p:bldP spid="18" grpId="0" animBg="1"/>
    </p:bld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2728</Words>
  <Application>Microsoft Office PowerPoint</Application>
  <PresentationFormat>Presentazione su schermo (4:3)</PresentationFormat>
  <Paragraphs>230</Paragraphs>
  <Slides>22</Slides>
  <Notes>22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Lucida Handwriting</vt:lpstr>
      <vt:lpstr>Times New Roman</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2019-09-19T15:30:41Z</dcterms:created>
  <dcterms:modified xsi:type="dcterms:W3CDTF">2019-10-30T08:25:47Z</dcterms:modified>
</cp:coreProperties>
</file>