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2060"/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D91AE-F5BB-4D21-84E0-3B1ADD26DD35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51517-8118-4912-813F-7E77E3DB9B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01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51517-8118-4912-813F-7E77E3DB9B3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37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logo_units_istituzional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06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barra_blu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9" descr="units_blu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365760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10" descr="sfondo_basso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2800"/>
            <a:ext cx="9144000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11" descr="213-214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800"/>
            <a:ext cx="24193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508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ea Umanist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8" descr="area_umanistic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9" descr="units_blu_trasparen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97152"/>
            <a:ext cx="4419356" cy="1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egnaposto tes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>
            <a:lvl1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083A6F"/>
                </a:solidFill>
                <a:latin typeface="MetaPlus-Book"/>
                <a:cs typeface="MetaPlus-Book"/>
              </a:defRPr>
            </a:lvl1pPr>
            <a:lvl2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083A6F"/>
                </a:solidFill>
                <a:latin typeface="MetaPlus-Book"/>
                <a:cs typeface="MetaPlus-Book"/>
              </a:defRPr>
            </a:lvl2pPr>
            <a:lvl3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083A6F"/>
                </a:solidFill>
                <a:latin typeface="MetaPlus-Book"/>
                <a:cs typeface="MetaPlus-Book"/>
              </a:defRPr>
            </a:lvl3pPr>
            <a:lvl4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083A6F"/>
                </a:solidFill>
                <a:latin typeface="MetaPlus-Book"/>
                <a:cs typeface="MetaPlus-Book"/>
              </a:defRPr>
            </a:lvl4pPr>
            <a:lvl5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083A6F"/>
                </a:solidFill>
                <a:latin typeface="MetaPlus-Book"/>
                <a:cs typeface="MetaPlus-Book"/>
              </a:defRPr>
            </a:lvl5pPr>
          </a:lstStyle>
          <a:p>
            <a:pPr lvl="0"/>
            <a:r>
              <a:rPr lang="it-IT" noProof="0" dirty="0" smtClean="0"/>
              <a:t>Fare clic per modificare gli stili del testo dello schema</a:t>
            </a:r>
          </a:p>
          <a:p>
            <a:pPr lvl="1"/>
            <a:r>
              <a:rPr lang="it-IT" noProof="0" dirty="0" smtClean="0"/>
              <a:t>Secondo livello</a:t>
            </a:r>
          </a:p>
          <a:p>
            <a:pPr lvl="2"/>
            <a:r>
              <a:rPr lang="it-IT" noProof="0" dirty="0" smtClean="0"/>
              <a:t>Terzo livello</a:t>
            </a:r>
          </a:p>
          <a:p>
            <a:pPr lvl="3"/>
            <a:r>
              <a:rPr lang="it-IT" noProof="0" dirty="0" smtClean="0"/>
              <a:t>Quarto livello</a:t>
            </a:r>
          </a:p>
          <a:p>
            <a:pPr lvl="4"/>
            <a:r>
              <a:rPr lang="it-IT" noProof="0" dirty="0" smtClean="0"/>
              <a:t>Quinto livello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525344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Luogo, anno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0152" y="6524625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relatore</a:t>
            </a:r>
            <a:endParaRPr lang="en-US" dirty="0"/>
          </a:p>
        </p:txBody>
      </p:sp>
      <p:pic>
        <p:nvPicPr>
          <p:cNvPr id="12" name="Immagine 6" descr="logo_units_istituziona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06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6" descr="barracolore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0"/>
            <a:ext cx="55801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magine 8" descr="barra_blu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2400"/>
            <a:ext cx="55801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9"/>
          <p:cNvSpPr txBox="1">
            <a:spLocks/>
          </p:cNvSpPr>
          <p:nvPr userDrawn="1"/>
        </p:nvSpPr>
        <p:spPr bwMode="auto">
          <a:xfrm>
            <a:off x="3707904" y="228600"/>
            <a:ext cx="5256584" cy="4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1600" b="1" cap="all" baseline="0">
                <a:solidFill>
                  <a:schemeClr val="tx2"/>
                </a:solidFill>
                <a:latin typeface="MetaPlus-Roman"/>
                <a:ea typeface="+mj-ea"/>
                <a:cs typeface="MetaPlus-Roman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9pPr>
          </a:lstStyle>
          <a:p>
            <a:r>
              <a:rPr lang="en-US" kern="0" smtClean="0">
                <a:solidFill>
                  <a:srgbClr val="FFFFFF"/>
                </a:solidFill>
              </a:rPr>
              <a:t>Click to edit Master title style</a:t>
            </a:r>
            <a:endParaRPr lang="en-US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41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cnologico scientif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6" descr="barracolor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0"/>
            <a:ext cx="55801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7" descr="area_tecnologico_scientifica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2400"/>
            <a:ext cx="558011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8" descr="area_tecnologico_scientifica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332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9" descr="units_verde_trasparent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797152"/>
            <a:ext cx="4419600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egnaposto tes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>
            <a:lvl1pPr>
              <a:buClr>
                <a:srgbClr val="57A648"/>
              </a:buClr>
              <a:buFont typeface="Wingdings" charset="2"/>
              <a:buChar char="§"/>
              <a:defRPr>
                <a:solidFill>
                  <a:srgbClr val="57A648"/>
                </a:solidFill>
                <a:latin typeface="MetaPlus-Book"/>
                <a:cs typeface="MetaPlus-Book"/>
              </a:defRPr>
            </a:lvl1pPr>
            <a:lvl2pPr>
              <a:buClr>
                <a:srgbClr val="57A648"/>
              </a:buClr>
              <a:buFont typeface="Wingdings" charset="2"/>
              <a:buChar char="§"/>
              <a:defRPr>
                <a:solidFill>
                  <a:srgbClr val="57A648"/>
                </a:solidFill>
                <a:latin typeface="MetaPlus-Book"/>
                <a:cs typeface="MetaPlus-Book"/>
              </a:defRPr>
            </a:lvl2pPr>
            <a:lvl3pPr>
              <a:buClr>
                <a:srgbClr val="57A648"/>
              </a:buClr>
              <a:buFont typeface="Wingdings" charset="2"/>
              <a:buChar char="§"/>
              <a:defRPr>
                <a:solidFill>
                  <a:srgbClr val="57A648"/>
                </a:solidFill>
                <a:latin typeface="MetaPlus-Book"/>
                <a:cs typeface="MetaPlus-Book"/>
              </a:defRPr>
            </a:lvl3pPr>
            <a:lvl4pPr>
              <a:buClr>
                <a:srgbClr val="57A648"/>
              </a:buClr>
              <a:buFont typeface="Wingdings" charset="2"/>
              <a:buChar char="§"/>
              <a:defRPr>
                <a:solidFill>
                  <a:srgbClr val="57A648"/>
                </a:solidFill>
                <a:latin typeface="MetaPlus-Book"/>
                <a:cs typeface="MetaPlus-Book"/>
              </a:defRPr>
            </a:lvl4pPr>
            <a:lvl5pPr>
              <a:buClr>
                <a:srgbClr val="57A648"/>
              </a:buClr>
              <a:buFont typeface="Wingdings" charset="2"/>
              <a:buChar char="§"/>
              <a:defRPr>
                <a:solidFill>
                  <a:srgbClr val="57A648"/>
                </a:solidFill>
                <a:latin typeface="MetaPlus-Book"/>
                <a:cs typeface="MetaPlus-Book"/>
              </a:defRPr>
            </a:lvl5pPr>
          </a:lstStyle>
          <a:p>
            <a:pPr lvl="0"/>
            <a:r>
              <a:rPr lang="it-IT" noProof="0" dirty="0" smtClean="0"/>
              <a:t>Fare clic per modificare gli stili del testo dello schema</a:t>
            </a:r>
          </a:p>
          <a:p>
            <a:pPr lvl="1"/>
            <a:r>
              <a:rPr lang="it-IT" noProof="0" dirty="0" smtClean="0"/>
              <a:t>Secondo livello</a:t>
            </a:r>
          </a:p>
          <a:p>
            <a:pPr lvl="2"/>
            <a:r>
              <a:rPr lang="it-IT" noProof="0" dirty="0" smtClean="0"/>
              <a:t>Terzo livello</a:t>
            </a:r>
          </a:p>
          <a:p>
            <a:pPr lvl="3"/>
            <a:r>
              <a:rPr lang="it-IT" noProof="0" dirty="0" smtClean="0"/>
              <a:t>Quarto livello</a:t>
            </a:r>
          </a:p>
          <a:p>
            <a:pPr lvl="4"/>
            <a:r>
              <a:rPr lang="it-IT" noProof="0" dirty="0" smtClean="0"/>
              <a:t>Quinto livello</a:t>
            </a:r>
          </a:p>
        </p:txBody>
      </p:sp>
      <p:sp>
        <p:nvSpPr>
          <p:cNvPr id="9" name="Title 19"/>
          <p:cNvSpPr>
            <a:spLocks noGrp="1"/>
          </p:cNvSpPr>
          <p:nvPr>
            <p:ph type="title"/>
          </p:nvPr>
        </p:nvSpPr>
        <p:spPr>
          <a:xfrm>
            <a:off x="3707904" y="228600"/>
            <a:ext cx="5256584" cy="464096"/>
          </a:xfrm>
        </p:spPr>
        <p:txBody>
          <a:bodyPr/>
          <a:lstStyle>
            <a:lvl1pPr algn="l">
              <a:defRPr sz="16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Immagine 6" descr="logo_units_istituzionale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06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525344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Luogo, anno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0152" y="6524625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relatore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59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ze della vita e della salu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6" descr="barracolor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0"/>
            <a:ext cx="55801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7" descr="area_scienze_vita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2400"/>
            <a:ext cx="55801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8" descr="area_scienze_vita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332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9" descr="units_ross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225" y="4797152"/>
            <a:ext cx="442277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egnaposto tes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>
            <a:lvl1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AA0F1F"/>
                </a:solidFill>
                <a:latin typeface="MetaPlus-Book"/>
                <a:cs typeface="MetaPlus-Book"/>
              </a:defRPr>
            </a:lvl1pPr>
            <a:lvl2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AA0F1F"/>
                </a:solidFill>
                <a:latin typeface="MetaPlus-Book"/>
                <a:cs typeface="MetaPlus-Book"/>
              </a:defRPr>
            </a:lvl2pPr>
            <a:lvl3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AA0F1F"/>
                </a:solidFill>
                <a:latin typeface="MetaPlus-Book"/>
                <a:cs typeface="MetaPlus-Book"/>
              </a:defRPr>
            </a:lvl3pPr>
            <a:lvl4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AA0F1F"/>
                </a:solidFill>
                <a:latin typeface="MetaPlus-Book"/>
                <a:cs typeface="MetaPlus-Book"/>
              </a:defRPr>
            </a:lvl4pPr>
            <a:lvl5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AA0F1F"/>
                </a:solidFill>
                <a:latin typeface="MetaPlus-Book"/>
                <a:cs typeface="MetaPlus-Book"/>
              </a:defRPr>
            </a:lvl5pPr>
          </a:lstStyle>
          <a:p>
            <a:pPr lvl="0"/>
            <a:r>
              <a:rPr lang="it-IT" noProof="0" dirty="0" smtClean="0"/>
              <a:t>Fare clic per modificare gli stili del testo dello schema</a:t>
            </a:r>
          </a:p>
          <a:p>
            <a:pPr lvl="1"/>
            <a:r>
              <a:rPr lang="it-IT" noProof="0" dirty="0" smtClean="0"/>
              <a:t>Secondo livello</a:t>
            </a:r>
          </a:p>
          <a:p>
            <a:pPr lvl="2"/>
            <a:r>
              <a:rPr lang="it-IT" noProof="0" dirty="0" smtClean="0"/>
              <a:t>Terzo livello</a:t>
            </a:r>
          </a:p>
          <a:p>
            <a:pPr lvl="3"/>
            <a:r>
              <a:rPr lang="it-IT" noProof="0" dirty="0" smtClean="0"/>
              <a:t>Quarto livello</a:t>
            </a:r>
          </a:p>
          <a:p>
            <a:pPr lvl="4"/>
            <a:r>
              <a:rPr lang="it-IT" noProof="0" dirty="0" smtClean="0"/>
              <a:t>Quinto livello</a:t>
            </a:r>
          </a:p>
        </p:txBody>
      </p:sp>
      <p:pic>
        <p:nvPicPr>
          <p:cNvPr id="10" name="Immagine 6" descr="logo_units_istituzionale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06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9"/>
          <p:cNvSpPr>
            <a:spLocks noGrp="1"/>
          </p:cNvSpPr>
          <p:nvPr>
            <p:ph type="title"/>
          </p:nvPr>
        </p:nvSpPr>
        <p:spPr>
          <a:xfrm>
            <a:off x="3707904" y="228600"/>
            <a:ext cx="5256584" cy="464096"/>
          </a:xfrm>
        </p:spPr>
        <p:txBody>
          <a:bodyPr/>
          <a:lstStyle>
            <a:lvl1pPr algn="l">
              <a:defRPr sz="16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525344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Luogo, anno</a:t>
            </a:r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0152" y="6524625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relatore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8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 descr="barracolor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9750"/>
            <a:ext cx="91440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6" descr="logo_units_istituzional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06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7" descr="barra_blu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9" descr="units_blu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365760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685800" y="4365104"/>
            <a:ext cx="7772400" cy="1470025"/>
          </a:xfrm>
        </p:spPr>
        <p:txBody>
          <a:bodyPr/>
          <a:lstStyle>
            <a:lvl1pPr>
              <a:defRPr>
                <a:solidFill>
                  <a:srgbClr val="15476E"/>
                </a:solidFill>
                <a:latin typeface="MetaPlus-Book"/>
                <a:cs typeface="MetaPlus-Book"/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>
            <a:off x="276064" y="5949280"/>
            <a:ext cx="8591872" cy="303971"/>
          </a:xfrm>
        </p:spPr>
        <p:txBody>
          <a:bodyPr/>
          <a:lstStyle>
            <a:lvl1pPr marL="0" indent="0" algn="ctr">
              <a:buNone/>
              <a:defRPr sz="2000">
                <a:solidFill>
                  <a:srgbClr val="15476E"/>
                </a:solidFill>
                <a:latin typeface="MetaPlus-Book"/>
                <a:cs typeface="MetaPlus-Book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0" name="Immagine 7" descr="barra_blu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525344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Luogo, anno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0152" y="6524625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relatore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51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barra_blu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332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magine 9" descr="units_blu_trasparen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66006"/>
            <a:ext cx="4419356" cy="1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5407025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5476E"/>
                </a:solidFill>
                <a:latin typeface="MetaPlus-Book"/>
                <a:cs typeface="MetaPlus-Book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12192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525344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Luogo, anno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0152" y="6524625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relatore</a:t>
            </a:r>
            <a:endParaRPr lang="en-US" dirty="0"/>
          </a:p>
        </p:txBody>
      </p:sp>
      <p:pic>
        <p:nvPicPr>
          <p:cNvPr id="12" name="Immagine 6" descr="logo_units_istituziona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06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6" descr="barracolore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0"/>
            <a:ext cx="55801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magine 8" descr="barra_blu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2400"/>
            <a:ext cx="55801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9"/>
          <p:cNvSpPr txBox="1">
            <a:spLocks/>
          </p:cNvSpPr>
          <p:nvPr userDrawn="1"/>
        </p:nvSpPr>
        <p:spPr bwMode="auto">
          <a:xfrm>
            <a:off x="3707904" y="228600"/>
            <a:ext cx="5256584" cy="4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1600" b="1" cap="all" baseline="0">
                <a:solidFill>
                  <a:schemeClr val="tx2"/>
                </a:solidFill>
                <a:latin typeface="MetaPlus-Roman"/>
                <a:ea typeface="+mj-ea"/>
                <a:cs typeface="MetaPlus-Roman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9pPr>
          </a:lstStyle>
          <a:p>
            <a:r>
              <a:rPr lang="en-US" kern="0" smtClean="0">
                <a:solidFill>
                  <a:srgbClr val="FFFFFF"/>
                </a:solidFill>
              </a:rPr>
              <a:t>Click to edit Master title style</a:t>
            </a:r>
            <a:endParaRPr lang="en-US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19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5" descr="barracolor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91440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6" descr="logo_units_istituzional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06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7" descr="barra_blu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9" descr="units_blu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365760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11" descr="213-214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800"/>
            <a:ext cx="24193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609600" y="4572000"/>
            <a:ext cx="7772400" cy="1470025"/>
          </a:xfrm>
        </p:spPr>
        <p:txBody>
          <a:bodyPr/>
          <a:lstStyle>
            <a:lvl1pPr>
              <a:defRPr>
                <a:solidFill>
                  <a:srgbClr val="15476E"/>
                </a:solidFill>
                <a:latin typeface="MetaPlus-Book"/>
                <a:cs typeface="MetaPlus-Book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pic>
        <p:nvPicPr>
          <p:cNvPr id="9" name="Immagine 7" descr="barra_blu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525344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Luogo, anno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0152" y="6524625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relatore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ica istituzio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7" descr="barra_blu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9" descr="units_blu_trasparen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644" y="4797152"/>
            <a:ext cx="4419356" cy="1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5476E"/>
                </a:solidFill>
                <a:latin typeface="MetaPlus-Book"/>
                <a:cs typeface="MetaPlus-Book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5476E"/>
                </a:solidFill>
                <a:latin typeface="MetaPlus-Book"/>
                <a:cs typeface="MetaPlus-Book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525344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Luogo, anno</a:t>
            </a:r>
            <a:endParaRPr lang="en-US" dirty="0"/>
          </a:p>
        </p:txBody>
      </p:sp>
      <p:pic>
        <p:nvPicPr>
          <p:cNvPr id="11" name="Immagine 6" descr="logo_units_istituziona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06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6" descr="barracolore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0"/>
            <a:ext cx="55801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magine 8" descr="barra_blu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2400"/>
            <a:ext cx="55801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9"/>
          <p:cNvSpPr txBox="1">
            <a:spLocks/>
          </p:cNvSpPr>
          <p:nvPr userDrawn="1"/>
        </p:nvSpPr>
        <p:spPr bwMode="auto">
          <a:xfrm>
            <a:off x="3707904" y="228600"/>
            <a:ext cx="5256584" cy="4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1600" b="1" cap="all" baseline="0">
                <a:solidFill>
                  <a:schemeClr val="tx2"/>
                </a:solidFill>
                <a:latin typeface="MetaPlus-Roman"/>
                <a:ea typeface="+mj-ea"/>
                <a:cs typeface="MetaPlus-Roman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15476E"/>
                </a:solidFill>
                <a:latin typeface="MetaPlus-Roman" pitchFamily="-106" charset="0"/>
                <a:ea typeface="ＭＳ Ｐゴシック" pitchFamily="-106" charset="-128"/>
                <a:cs typeface="MetaPlus-Roman" pitchFamily="-106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defRPr sz="4400">
                <a:solidFill>
                  <a:srgbClr val="000000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9pPr>
          </a:lstStyle>
          <a:p>
            <a:r>
              <a:rPr lang="en-US" kern="0" smtClean="0">
                <a:solidFill>
                  <a:srgbClr val="FFFFFF"/>
                </a:solidFill>
              </a:rPr>
              <a:t>Click to edit Master title style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0152" y="6524625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relatore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70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boratorio di futu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6" descr="logo_units_istituzional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06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10" descr="barra_blu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332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magine 11" descr="units_blu_trasparent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97152"/>
            <a:ext cx="4419356" cy="1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egnaposto tes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>
            <a:lvl1pPr>
              <a:buClr>
                <a:srgbClr val="15476E"/>
              </a:buClr>
              <a:buFont typeface="Wingdings" charset="2"/>
              <a:buChar char="§"/>
              <a:defRPr sz="2400">
                <a:solidFill>
                  <a:srgbClr val="083A6F"/>
                </a:solidFill>
                <a:latin typeface="MetaPlus-Book"/>
                <a:cs typeface="MetaPlus-Book"/>
              </a:defRPr>
            </a:lvl1pPr>
            <a:lvl2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083A6F"/>
                </a:solidFill>
                <a:latin typeface="MetaPlus-Book"/>
                <a:cs typeface="MetaPlus-Book"/>
              </a:defRPr>
            </a:lvl2pPr>
            <a:lvl3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083A6F"/>
                </a:solidFill>
                <a:latin typeface="MetaPlus-Book"/>
                <a:cs typeface="MetaPlus-Book"/>
              </a:defRPr>
            </a:lvl3pPr>
            <a:lvl4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083A6F"/>
                </a:solidFill>
                <a:latin typeface="MetaPlus-Book"/>
                <a:cs typeface="MetaPlus-Book"/>
              </a:defRPr>
            </a:lvl4pPr>
            <a:lvl5pPr>
              <a:buClr>
                <a:srgbClr val="15476E"/>
              </a:buClr>
              <a:buFont typeface="Wingdings" charset="2"/>
              <a:buChar char="§"/>
              <a:defRPr>
                <a:solidFill>
                  <a:srgbClr val="083A6F"/>
                </a:solidFill>
                <a:latin typeface="MetaPlus-Book"/>
                <a:cs typeface="MetaPlus-Book"/>
              </a:defRPr>
            </a:lvl5pPr>
          </a:lstStyle>
          <a:p>
            <a:pPr lvl="0"/>
            <a:r>
              <a:rPr lang="it-IT" noProof="0" dirty="0" smtClean="0"/>
              <a:t>Fare clic per modificare gli stili del testo dello schema</a:t>
            </a:r>
          </a:p>
          <a:p>
            <a:pPr lvl="1"/>
            <a:r>
              <a:rPr lang="it-IT" noProof="0" dirty="0" smtClean="0"/>
              <a:t>Secondo livello</a:t>
            </a:r>
          </a:p>
          <a:p>
            <a:pPr lvl="2"/>
            <a:r>
              <a:rPr lang="it-IT" noProof="0" dirty="0" smtClean="0"/>
              <a:t>Terzo livello</a:t>
            </a:r>
          </a:p>
          <a:p>
            <a:pPr lvl="3"/>
            <a:r>
              <a:rPr lang="it-IT" noProof="0" dirty="0" smtClean="0"/>
              <a:t>Quarto livello</a:t>
            </a:r>
          </a:p>
          <a:p>
            <a:pPr lvl="4"/>
            <a:r>
              <a:rPr lang="it-IT" noProof="0" dirty="0" smtClean="0"/>
              <a:t>Quinto livello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525344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Trieste, 9 ottobre 2013</a:t>
            </a:r>
            <a:endParaRPr lang="en-US" dirty="0"/>
          </a:p>
        </p:txBody>
      </p:sp>
      <p:pic>
        <p:nvPicPr>
          <p:cNvPr id="14" name="Immagine 6" descr="barracolore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0"/>
            <a:ext cx="55801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8" descr="barra_blu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2400"/>
            <a:ext cx="55801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707904" y="228600"/>
            <a:ext cx="5256584" cy="464096"/>
          </a:xfrm>
        </p:spPr>
        <p:txBody>
          <a:bodyPr/>
          <a:lstStyle>
            <a:lvl1pPr algn="l">
              <a:defRPr sz="16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0152" y="6524625"/>
            <a:ext cx="2939752" cy="3333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it-IT" dirty="0" smtClean="0"/>
              <a:t>Il Direttore - Prof. Gianluigi </a:t>
            </a:r>
            <a:r>
              <a:rPr lang="it-IT" dirty="0" err="1" smtClean="0"/>
              <a:t>Gallenti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9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tro Area socio umanist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5" descr="area_socio-umanistic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6"/>
          <p:cNvSpPr txBox="1"/>
          <p:nvPr userDrawn="1"/>
        </p:nvSpPr>
        <p:spPr>
          <a:xfrm rot="16200000">
            <a:off x="-2678906" y="3083719"/>
            <a:ext cx="6705600" cy="5381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buNone/>
              <a:defRPr/>
            </a:pPr>
            <a:r>
              <a:rPr lang="it-IT" sz="2900" smtClean="0">
                <a:solidFill>
                  <a:srgbClr val="FFFFFF"/>
                </a:solidFill>
                <a:latin typeface="MetaPlus-Book" pitchFamily="-106" charset="0"/>
              </a:rPr>
              <a:t>area socio umanistica</a:t>
            </a:r>
          </a:p>
        </p:txBody>
      </p:sp>
    </p:spTree>
    <p:extLst>
      <p:ext uri="{BB962C8B-B14F-4D97-AF65-F5344CB8AC3E}">
        <p14:creationId xmlns:p14="http://schemas.microsoft.com/office/powerpoint/2010/main" val="131858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tro Area scienze della v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5" descr="area_scienzedellavit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6"/>
          <p:cNvSpPr txBox="1"/>
          <p:nvPr userDrawn="1"/>
        </p:nvSpPr>
        <p:spPr>
          <a:xfrm rot="16200000">
            <a:off x="-2678906" y="3083719"/>
            <a:ext cx="6705600" cy="5381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buNone/>
              <a:defRPr/>
            </a:pPr>
            <a:r>
              <a:rPr lang="it-IT" sz="2900" dirty="0" smtClean="0">
                <a:solidFill>
                  <a:srgbClr val="FFFFFF"/>
                </a:solidFill>
                <a:latin typeface="MetaPlus-Book" pitchFamily="-106" charset="0"/>
              </a:rPr>
              <a:t>area scienze della vita e della salute</a:t>
            </a:r>
          </a:p>
        </p:txBody>
      </p:sp>
    </p:spTree>
    <p:extLst>
      <p:ext uri="{BB962C8B-B14F-4D97-AF65-F5344CB8AC3E}">
        <p14:creationId xmlns:p14="http://schemas.microsoft.com/office/powerpoint/2010/main" val="190609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tro Area tecnico-scientif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5" descr="area_tecno-scientific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6"/>
          <p:cNvSpPr txBox="1"/>
          <p:nvPr userDrawn="1"/>
        </p:nvSpPr>
        <p:spPr>
          <a:xfrm rot="16200000">
            <a:off x="-2678906" y="3083719"/>
            <a:ext cx="6705600" cy="5381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buNone/>
              <a:defRPr/>
            </a:pPr>
            <a:r>
              <a:rPr lang="it-IT" sz="2900" smtClean="0">
                <a:solidFill>
                  <a:srgbClr val="FFFFFF"/>
                </a:solidFill>
                <a:latin typeface="MetaPlus-Book" pitchFamily="-106" charset="0"/>
              </a:rPr>
              <a:t>area tecnologico-scientifica</a:t>
            </a:r>
          </a:p>
        </p:txBody>
      </p:sp>
    </p:spTree>
    <p:extLst>
      <p:ext uri="{BB962C8B-B14F-4D97-AF65-F5344CB8AC3E}">
        <p14:creationId xmlns:p14="http://schemas.microsoft.com/office/powerpoint/2010/main" val="29024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 titolo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buNone/>
              <a:defRPr/>
            </a:pPr>
            <a:endParaRPr lang="it-IT" smtClean="0">
              <a:solidFill>
                <a:srgbClr val="666666"/>
              </a:solidFill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06" charset="0"/>
              <a:buNone/>
              <a:defRPr/>
            </a:pPr>
            <a:endParaRPr lang="it-IT" smtClean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82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15476E"/>
          </a:solidFill>
          <a:latin typeface="MetaPlus-Roman"/>
          <a:ea typeface="+mj-ea"/>
          <a:cs typeface="MetaPlus-Roman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15476E"/>
          </a:solidFill>
          <a:latin typeface="MetaPlus-Roman" pitchFamily="-106" charset="0"/>
          <a:ea typeface="ＭＳ Ｐゴシック" pitchFamily="-106" charset="-128"/>
          <a:cs typeface="MetaPlus-Roman" pitchFamily="-106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15476E"/>
          </a:solidFill>
          <a:latin typeface="MetaPlus-Roman" pitchFamily="-106" charset="0"/>
          <a:ea typeface="ＭＳ Ｐゴシック" pitchFamily="-106" charset="-128"/>
          <a:cs typeface="MetaPlus-Roman" pitchFamily="-106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15476E"/>
          </a:solidFill>
          <a:latin typeface="MetaPlus-Roman" pitchFamily="-106" charset="0"/>
          <a:ea typeface="ＭＳ Ｐゴシック" pitchFamily="-106" charset="-128"/>
          <a:cs typeface="MetaPlus-Roman" pitchFamily="-106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15476E"/>
          </a:solidFill>
          <a:latin typeface="MetaPlus-Roman" pitchFamily="-106" charset="0"/>
          <a:ea typeface="ＭＳ Ｐゴシック" pitchFamily="-106" charset="-128"/>
          <a:cs typeface="MetaPlus-Roman" pitchFamily="-106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000000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000000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000000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000000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15476E"/>
        </a:buClr>
        <a:buSzPct val="100000"/>
        <a:buFont typeface="Wingdings" pitchFamily="-106" charset="2"/>
        <a:buChar char="§"/>
        <a:defRPr sz="3200">
          <a:solidFill>
            <a:srgbClr val="15476E"/>
          </a:solidFill>
          <a:latin typeface="MetaPlus-Roman"/>
          <a:ea typeface="+mn-ea"/>
          <a:cs typeface="MetaPlus-Roman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15476E"/>
        </a:buClr>
        <a:buSzPct val="100000"/>
        <a:buFont typeface="Wingdings" pitchFamily="-106" charset="2"/>
        <a:buChar char="§"/>
        <a:defRPr sz="2800">
          <a:solidFill>
            <a:srgbClr val="15476E"/>
          </a:solidFill>
          <a:latin typeface="MetaPlus-Roman"/>
          <a:ea typeface="+mn-ea"/>
          <a:cs typeface="MetaPlus-Roman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15476E"/>
        </a:buClr>
        <a:buSzPct val="100000"/>
        <a:buFont typeface="Wingdings" pitchFamily="-106" charset="2"/>
        <a:buChar char="§"/>
        <a:defRPr sz="2400">
          <a:solidFill>
            <a:srgbClr val="15476E"/>
          </a:solidFill>
          <a:latin typeface="MetaPlus-Roman"/>
          <a:ea typeface="+mn-ea"/>
          <a:cs typeface="MetaPlus-Roman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15476E"/>
        </a:buClr>
        <a:buSzPct val="100000"/>
        <a:buFont typeface="Wingdings" pitchFamily="-106" charset="2"/>
        <a:buChar char="§"/>
        <a:defRPr sz="2000">
          <a:solidFill>
            <a:srgbClr val="15476E"/>
          </a:solidFill>
          <a:latin typeface="MetaPlus-Roman"/>
          <a:ea typeface="+mn-ea"/>
          <a:cs typeface="MetaPlus-Roman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15476E"/>
        </a:buClr>
        <a:buSzPct val="100000"/>
        <a:buFont typeface="Wingdings" pitchFamily="-106" charset="2"/>
        <a:buChar char="§"/>
        <a:defRPr sz="2000">
          <a:solidFill>
            <a:srgbClr val="15476E"/>
          </a:solidFill>
          <a:latin typeface="MetaPlus-Roman"/>
          <a:ea typeface="+mn-ea"/>
          <a:cs typeface="MetaPlus-Roman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635896" y="20805"/>
            <a:ext cx="5256584" cy="820139"/>
          </a:xfrm>
        </p:spPr>
        <p:txBody>
          <a:bodyPr/>
          <a:lstStyle/>
          <a:p>
            <a:r>
              <a:rPr lang="it-IT" dirty="0" smtClean="0"/>
              <a:t>	</a:t>
            </a:r>
            <a:endParaRPr lang="it-IT" dirty="0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40" y="5378478"/>
            <a:ext cx="678052" cy="665437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899592" y="5716656"/>
            <a:ext cx="86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cap="all" dirty="0">
                <a:solidFill>
                  <a:srgbClr val="002060"/>
                </a:solidFill>
                <a:latin typeface="MetaPlus-Roman"/>
                <a:ea typeface="+mj-ea"/>
                <a:cs typeface="MetaPlus-Roman"/>
              </a:rPr>
              <a:t>DEAMS</a:t>
            </a:r>
          </a:p>
          <a:p>
            <a:endParaRPr lang="it-IT" sz="14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21540" y="6004656"/>
            <a:ext cx="40624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cap="all" dirty="0">
                <a:solidFill>
                  <a:srgbClr val="002060"/>
                </a:solidFill>
                <a:latin typeface="MetaPlus-Roman"/>
                <a:ea typeface="+mj-ea"/>
                <a:cs typeface="MetaPlus-Roman"/>
              </a:rPr>
              <a:t>Dipartimento di Scienze Economiche, Aziendali, Matematiche e Statistiche «Bruno de Finetti»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0" y="836713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6699"/>
                </a:solidFill>
              </a:rPr>
              <a:t>Date: </a:t>
            </a:r>
            <a:r>
              <a:rPr lang="en-US" b="1" smtClean="0">
                <a:solidFill>
                  <a:srgbClr val="006699"/>
                </a:solidFill>
              </a:rPr>
              <a:t>03.22.2016 </a:t>
            </a:r>
            <a:r>
              <a:rPr lang="en-US" b="1" smtClean="0">
                <a:solidFill>
                  <a:srgbClr val="006699"/>
                </a:solidFill>
              </a:rPr>
              <a:t>      H: 09:00-11:00        </a:t>
            </a:r>
            <a:r>
              <a:rPr lang="en-US" b="1" dirty="0" smtClean="0">
                <a:solidFill>
                  <a:srgbClr val="006699"/>
                </a:solidFill>
              </a:rPr>
              <a:t>Room: </a:t>
            </a:r>
            <a:r>
              <a:rPr lang="it-IT" b="1" dirty="0" smtClean="0">
                <a:solidFill>
                  <a:srgbClr val="006699"/>
                </a:solidFill>
              </a:rPr>
              <a:t>Ferrero </a:t>
            </a:r>
            <a:r>
              <a:rPr lang="it-IT" b="1" dirty="0">
                <a:solidFill>
                  <a:srgbClr val="006699"/>
                </a:solidFill>
              </a:rPr>
              <a:t>(II </a:t>
            </a:r>
            <a:r>
              <a:rPr lang="it-IT" b="1" dirty="0" err="1">
                <a:solidFill>
                  <a:srgbClr val="006699"/>
                </a:solidFill>
              </a:rPr>
              <a:t>floor</a:t>
            </a:r>
            <a:r>
              <a:rPr lang="it-IT" b="1" dirty="0">
                <a:solidFill>
                  <a:srgbClr val="006699"/>
                </a:solidFill>
              </a:rPr>
              <a:t>) </a:t>
            </a:r>
            <a:r>
              <a:rPr lang="it-IT" b="1" dirty="0" err="1">
                <a:solidFill>
                  <a:srgbClr val="006699"/>
                </a:solidFill>
              </a:rPr>
              <a:t>Androna</a:t>
            </a:r>
            <a:r>
              <a:rPr lang="it-IT" b="1" dirty="0">
                <a:solidFill>
                  <a:srgbClr val="006699"/>
                </a:solidFill>
              </a:rPr>
              <a:t> </a:t>
            </a:r>
            <a:r>
              <a:rPr lang="it-IT" b="1" dirty="0" err="1">
                <a:solidFill>
                  <a:srgbClr val="006699"/>
                </a:solidFill>
              </a:rPr>
              <a:t>Baciocchi</a:t>
            </a:r>
            <a:endParaRPr lang="en-US" b="1" dirty="0" smtClean="0">
              <a:solidFill>
                <a:srgbClr val="006699"/>
              </a:solidFill>
            </a:endParaRPr>
          </a:p>
          <a:p>
            <a:pPr algn="ctr"/>
            <a:endParaRPr lang="en-US" sz="2000" b="1" dirty="0" smtClean="0">
              <a:solidFill>
                <a:srgbClr val="00407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4070"/>
                </a:solidFill>
              </a:rPr>
              <a:t>First </a:t>
            </a:r>
            <a:r>
              <a:rPr lang="en-US" sz="2000" b="1" dirty="0">
                <a:solidFill>
                  <a:srgbClr val="004070"/>
                </a:solidFill>
              </a:rPr>
              <a:t>steps into the job market: how to move</a:t>
            </a:r>
            <a:endParaRPr lang="it-IT" sz="2000" b="1" u="sng" dirty="0" smtClean="0">
              <a:solidFill>
                <a:srgbClr val="004070"/>
              </a:solidFill>
            </a:endParaRPr>
          </a:p>
          <a:p>
            <a:endParaRPr lang="it-IT" sz="2000" b="1" u="sng" dirty="0">
              <a:solidFill>
                <a:srgbClr val="002060"/>
              </a:solidFill>
            </a:endParaRPr>
          </a:p>
          <a:p>
            <a:r>
              <a:rPr lang="en-US" b="1" i="1" dirty="0" smtClean="0">
                <a:solidFill>
                  <a:srgbClr val="004070"/>
                </a:solidFill>
              </a:rPr>
              <a:t>	Content:</a:t>
            </a:r>
          </a:p>
          <a:p>
            <a:pPr algn="ctr"/>
            <a:endParaRPr lang="en-US" i="1" dirty="0">
              <a:solidFill>
                <a:srgbClr val="004070"/>
              </a:solidFill>
            </a:endParaRPr>
          </a:p>
          <a:p>
            <a:r>
              <a:rPr lang="en-US" sz="1400" dirty="0" smtClean="0">
                <a:solidFill>
                  <a:srgbClr val="004070"/>
                </a:solidFill>
              </a:rPr>
              <a:t>	1</a:t>
            </a:r>
            <a:r>
              <a:rPr lang="en-US" sz="1400" dirty="0">
                <a:solidFill>
                  <a:srgbClr val="004070"/>
                </a:solidFill>
              </a:rPr>
              <a:t>) Introduction to the Placement Service (</a:t>
            </a:r>
            <a:r>
              <a:rPr lang="en-US" sz="1400" dirty="0" err="1">
                <a:solidFill>
                  <a:srgbClr val="004070"/>
                </a:solidFill>
              </a:rPr>
              <a:t>Sportello</a:t>
            </a:r>
            <a:r>
              <a:rPr lang="en-US" sz="1400" dirty="0">
                <a:solidFill>
                  <a:srgbClr val="004070"/>
                </a:solidFill>
              </a:rPr>
              <a:t> del </a:t>
            </a:r>
            <a:r>
              <a:rPr lang="en-US" sz="1400" dirty="0" err="1">
                <a:solidFill>
                  <a:srgbClr val="004070"/>
                </a:solidFill>
              </a:rPr>
              <a:t>lavoro</a:t>
            </a:r>
            <a:r>
              <a:rPr lang="en-US" sz="1400" dirty="0">
                <a:solidFill>
                  <a:srgbClr val="004070"/>
                </a:solidFill>
              </a:rPr>
              <a:t>):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4070"/>
                </a:solidFill>
              </a:rPr>
              <a:t>The </a:t>
            </a:r>
            <a:r>
              <a:rPr lang="en-US" sz="1400" dirty="0">
                <a:solidFill>
                  <a:srgbClr val="004070"/>
                </a:solidFill>
              </a:rPr>
              <a:t>website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4070"/>
                </a:solidFill>
              </a:rPr>
              <a:t>The </a:t>
            </a:r>
            <a:r>
              <a:rPr lang="en-US" sz="1400" dirty="0">
                <a:solidFill>
                  <a:srgbClr val="004070"/>
                </a:solidFill>
              </a:rPr>
              <a:t>career events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4070"/>
                </a:solidFill>
              </a:rPr>
              <a:t>Traineeship </a:t>
            </a:r>
            <a:r>
              <a:rPr lang="en-US" sz="1400" dirty="0">
                <a:solidFill>
                  <a:srgbClr val="004070"/>
                </a:solidFill>
              </a:rPr>
              <a:t>and job opportunities</a:t>
            </a:r>
          </a:p>
          <a:p>
            <a:r>
              <a:rPr lang="en-US" sz="1400" dirty="0" smtClean="0">
                <a:solidFill>
                  <a:srgbClr val="004070"/>
                </a:solidFill>
              </a:rPr>
              <a:t>	2</a:t>
            </a:r>
            <a:r>
              <a:rPr lang="en-US" sz="1400" dirty="0">
                <a:solidFill>
                  <a:srgbClr val="004070"/>
                </a:solidFill>
              </a:rPr>
              <a:t>) How to write a successful CV (</a:t>
            </a:r>
            <a:r>
              <a:rPr lang="en-US" sz="1400" dirty="0" err="1">
                <a:solidFill>
                  <a:srgbClr val="004070"/>
                </a:solidFill>
              </a:rPr>
              <a:t>resumé</a:t>
            </a:r>
            <a:r>
              <a:rPr lang="en-US" sz="1400" dirty="0">
                <a:solidFill>
                  <a:srgbClr val="004070"/>
                </a:solidFill>
              </a:rPr>
              <a:t>) and a cover letter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4070"/>
                </a:solidFill>
              </a:rPr>
              <a:t>Examples</a:t>
            </a:r>
            <a:r>
              <a:rPr lang="en-US" sz="1400" dirty="0">
                <a:solidFill>
                  <a:srgbClr val="004070"/>
                </a:solidFill>
              </a:rPr>
              <a:t>: CV for the Italian job market vs CV for the UK / USA job market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4070"/>
                </a:solidFill>
              </a:rPr>
              <a:t>Tips</a:t>
            </a:r>
            <a:r>
              <a:rPr lang="en-US" sz="1400" dirty="0">
                <a:solidFill>
                  <a:srgbClr val="004070"/>
                </a:solidFill>
              </a:rPr>
              <a:t>: Use of the action words</a:t>
            </a:r>
          </a:p>
          <a:p>
            <a:r>
              <a:rPr lang="en-US" sz="1400" dirty="0" smtClean="0">
                <a:solidFill>
                  <a:srgbClr val="004070"/>
                </a:solidFill>
              </a:rPr>
              <a:t>	3</a:t>
            </a:r>
            <a:r>
              <a:rPr lang="en-US" sz="1400" dirty="0">
                <a:solidFill>
                  <a:srgbClr val="004070"/>
                </a:solidFill>
              </a:rPr>
              <a:t>) Prepare for an Interview and for an Assessment Centre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4070"/>
                </a:solidFill>
              </a:rPr>
              <a:t>How </a:t>
            </a:r>
            <a:r>
              <a:rPr lang="en-US" sz="1400" dirty="0">
                <a:solidFill>
                  <a:srgbClr val="004070"/>
                </a:solidFill>
              </a:rPr>
              <a:t>to succeed in a job interview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4070"/>
                </a:solidFill>
              </a:rPr>
              <a:t>Tips</a:t>
            </a:r>
            <a:r>
              <a:rPr lang="en-US" sz="1400" dirty="0">
                <a:solidFill>
                  <a:srgbClr val="004070"/>
                </a:solidFill>
              </a:rPr>
              <a:t>: To do and not to do lists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4070"/>
                </a:solidFill>
              </a:rPr>
              <a:t>Examples</a:t>
            </a:r>
            <a:r>
              <a:rPr lang="en-US" sz="1400" dirty="0">
                <a:solidFill>
                  <a:srgbClr val="004070"/>
                </a:solidFill>
              </a:rPr>
              <a:t>: developing commercial awareness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4070"/>
                </a:solidFill>
              </a:rPr>
              <a:t>What </a:t>
            </a:r>
            <a:r>
              <a:rPr lang="en-US" sz="1400" dirty="0">
                <a:solidFill>
                  <a:srgbClr val="004070"/>
                </a:solidFill>
              </a:rPr>
              <a:t>is an Assessment Centre?</a:t>
            </a:r>
          </a:p>
          <a:p>
            <a:pPr algn="ctr"/>
            <a:endParaRPr lang="it-IT" sz="1600" b="1" u="sng" dirty="0" smtClean="0">
              <a:solidFill>
                <a:srgbClr val="002060"/>
              </a:solidFill>
            </a:endParaRPr>
          </a:p>
          <a:p>
            <a:pPr algn="r"/>
            <a:r>
              <a:rPr lang="en-US" sz="1200" dirty="0" smtClean="0">
                <a:solidFill>
                  <a:srgbClr val="004070"/>
                </a:solidFill>
              </a:rPr>
              <a:t>  </a:t>
            </a:r>
          </a:p>
          <a:p>
            <a:endParaRPr lang="it-IT" dirty="0"/>
          </a:p>
          <a:p>
            <a:endParaRPr lang="it-IT" dirty="0" smtClean="0">
              <a:effectLst>
                <a:outerShdw blurRad="50800" dist="50800" dir="5400000" algn="ctr" rotWithShape="0">
                  <a:srgbClr val="000000"/>
                </a:outerShdw>
              </a:effectLst>
            </a:endParaRP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076056" y="5351417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4070"/>
                </a:solidFill>
              </a:rPr>
              <a:t>Speaker: Giovanni </a:t>
            </a:r>
            <a:r>
              <a:rPr lang="it-IT" b="1" dirty="0" smtClean="0">
                <a:solidFill>
                  <a:srgbClr val="004070"/>
                </a:solidFill>
              </a:rPr>
              <a:t>Portosi</a:t>
            </a:r>
          </a:p>
          <a:p>
            <a:pPr algn="r"/>
            <a:r>
              <a:rPr lang="en-US" sz="1200" dirty="0">
                <a:solidFill>
                  <a:srgbClr val="002060"/>
                </a:solidFill>
              </a:rPr>
              <a:t>Career counsellor at University of Trieste since 2008. MA in Political Science. Post graduate studies in Tourism Marketing (MIB), Communication (</a:t>
            </a:r>
            <a:r>
              <a:rPr lang="en-US" sz="1200" dirty="0" err="1">
                <a:solidFill>
                  <a:srgbClr val="002060"/>
                </a:solidFill>
              </a:rPr>
              <a:t>UniTS</a:t>
            </a:r>
            <a:r>
              <a:rPr lang="en-US" sz="1200" dirty="0">
                <a:solidFill>
                  <a:srgbClr val="002060"/>
                </a:solidFill>
              </a:rPr>
              <a:t>), Life design and career counselling (</a:t>
            </a:r>
            <a:r>
              <a:rPr lang="en-US" sz="1200" dirty="0" err="1">
                <a:solidFill>
                  <a:srgbClr val="002060"/>
                </a:solidFill>
              </a:rPr>
              <a:t>UniPD</a:t>
            </a:r>
            <a:r>
              <a:rPr lang="en-US" sz="1200" dirty="0">
                <a:solidFill>
                  <a:srgbClr val="002060"/>
                </a:solidFill>
              </a:rPr>
              <a:t>)</a:t>
            </a:r>
            <a:endParaRPr lang="it-IT" sz="1200" dirty="0">
              <a:solidFill>
                <a:srgbClr val="00206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9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Units 2013-14">
  <a:themeElements>
    <a:clrScheme name="a new horizon for research">
      <a:dk1>
        <a:srgbClr val="666666"/>
      </a:dk1>
      <a:lt1>
        <a:srgbClr val="666666"/>
      </a:lt1>
      <a:dk2>
        <a:srgbClr val="FFFFFF"/>
      </a:dk2>
      <a:lt2>
        <a:srgbClr val="FFFFFF"/>
      </a:lt2>
      <a:accent1>
        <a:srgbClr val="FF8000"/>
      </a:accent1>
      <a:accent2>
        <a:srgbClr val="9C2B5E"/>
      </a:accent2>
      <a:accent3>
        <a:srgbClr val="6AB833"/>
      </a:accent3>
      <a:accent4>
        <a:srgbClr val="714C9A"/>
      </a:accent4>
      <a:accent5>
        <a:srgbClr val="F89815"/>
      </a:accent5>
      <a:accent6>
        <a:srgbClr val="4C4C4C"/>
      </a:accent6>
      <a:hlink>
        <a:srgbClr val="333333"/>
      </a:hlink>
      <a:folHlink>
        <a:srgbClr val="4C4C4C"/>
      </a:folHlink>
    </a:clrScheme>
    <a:fontScheme name="Tema di Offic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106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106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6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81</Words>
  <Application>Microsoft Office PowerPoint</Application>
  <PresentationFormat>Presentazione su schermo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MetaPlus-Book</vt:lpstr>
      <vt:lpstr>MetaPlus-Roman</vt:lpstr>
      <vt:lpstr>Times New Roman</vt:lpstr>
      <vt:lpstr>Wingdings</vt:lpstr>
      <vt:lpstr>Tema Units 2013-14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 CORSI 2014 – 2015</dc:title>
  <dc:creator>2970</dc:creator>
  <cp:lastModifiedBy>MUCEA CONSTANTIN ALEXANDRU</cp:lastModifiedBy>
  <cp:revision>28</cp:revision>
  <cp:lastPrinted>2016-03-16T10:36:24Z</cp:lastPrinted>
  <dcterms:created xsi:type="dcterms:W3CDTF">2014-07-15T07:41:02Z</dcterms:created>
  <dcterms:modified xsi:type="dcterms:W3CDTF">2016-03-17T09:41:46Z</dcterms:modified>
</cp:coreProperties>
</file>